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73" r:id="rId2"/>
    <p:sldId id="275" r:id="rId3"/>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1" r:id="rId18"/>
    <p:sldId id="274" r:id="rId19"/>
    <p:sldId id="272" r:id="rId20"/>
  </p:sldIdLst>
  <p:sldSz cx="12192000" cy="6858000"/>
  <p:notesSz cx="12192000" cy="685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61E03E53-A528-2B6A-3D32-F978B3565381}" name="Samantha Nelson" initials="SN" userId="S::snelson@telarus.com::ede86311-3cb2-45fd-87da-e5ad03c24c00" providerId="AD"/>
  <p188:author id="{00A48E79-5D48-F49A-E701-CCDCE98A47EF}" name="Oswil Reyes" initials="OR" userId="S::oreyes@telarus.com::b007cbf2-f5d0-44c7-8956-891f8f2cfacf" providerId="AD"/>
  <p188:author id="{D38DE0A4-A979-0CAD-C464-CEC7FBB3AD0F}" name="Rachelle Lara" initials="RL" userId="S::rlara@telarus.com::52f974bb-b1a5-4ca8-a72e-665b836fc4b3" providerId="AD"/>
  <p188:author id="{BEFC19C8-B5B0-199A-23FA-B53B03B007E3}" name="Jennifer Pockell Dimas" initials="JP" userId="S::jdimas@telarus.com::d84f5a86-ea39-4033-b811-d4514ea54b7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8BE8A"/>
    <a:srgbClr val="194FD6"/>
    <a:srgbClr val="036B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0F1D82-F021-8545-967B-56CA15319A00}" v="1" dt="2026-09-23T12:05:59.409"/>
    <p1510:client id="{B365FF25-D5C4-960E-DEDF-E120860C3878}" v="2" dt="2026-09-24T21:22:00.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589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38600" y="857250"/>
            <a:ext cx="4114800" cy="2314575"/>
          </a:xfrm>
          <a:prstGeom prst="rect">
            <a:avLst/>
          </a:prstGeom>
          <a:noFill/>
          <a:ln w="12700">
            <a:solidFill>
              <a:prstClr val="black"/>
            </a:solidFill>
          </a:ln>
        </p:spPr>
      </p:sp>
      <p:sp>
        <p:nvSpPr>
          <p:cNvPr id="3" name="Notes Placeholder 2"/>
          <p:cNvSpPr>
            <a:spLocks noGrp="1"/>
          </p:cNvSpPr>
          <p:nvPr>
            <p:ph type="body" idx="1"/>
          </p:nvPr>
        </p:nvSpPr>
        <p:spPr>
          <a:xfrm>
            <a:off x="1219200" y="3300412"/>
            <a:ext cx="9753600" cy="2700338"/>
          </a:xfrm>
          <a:prstGeom prst="rect">
            <a:avLst/>
          </a:prstGeom>
        </p:spPr>
        <p:txBody>
          <a:bodyPr/>
          <a:lstStyle/>
          <a:p>
            <a:endParaRPr lang="en-US"/>
          </a:p>
        </p:txBody>
      </p:sp>
    </p:spTree>
    <p:extLst>
      <p:ext uri="{BB962C8B-B14F-4D97-AF65-F5344CB8AC3E}">
        <p14:creationId xmlns:p14="http://schemas.microsoft.com/office/powerpoint/2010/main" val="93002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E5E9CC1-C706-0F49-92D6-E571CC5EEA8F}" type="slidenum">
              <a:rPr lang="en-US" smtClean="0"/>
              <a:t>2</a:t>
            </a:fld>
            <a:endParaRPr lang="en-US"/>
          </a:p>
        </p:txBody>
      </p:sp>
    </p:spTree>
    <p:extLst>
      <p:ext uri="{BB962C8B-B14F-4D97-AF65-F5344CB8AC3E}">
        <p14:creationId xmlns:p14="http://schemas.microsoft.com/office/powerpoint/2010/main" val="1940828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ea typeface="Calibri"/>
                <a:cs typeface="Calibri"/>
              </a:rPr>
              <a:t>----ADVISOR TALK TRACK---</a:t>
            </a:r>
            <a:endParaRPr lang="en-US"/>
          </a:p>
          <a:p>
            <a:endParaRPr lang="en-US">
              <a:solidFill>
                <a:srgbClr val="000000"/>
              </a:solidFill>
              <a:ea typeface="Calibri"/>
              <a:cs typeface="Calibri"/>
            </a:endParaRPr>
          </a:p>
          <a:p>
            <a:pPr marL="171450" indent="-171450">
              <a:buFont typeface="Arial"/>
              <a:buChar char="•"/>
            </a:pPr>
            <a:r>
              <a:rPr lang="en-US">
                <a:solidFill>
                  <a:srgbClr val="000000"/>
                </a:solidFill>
              </a:rPr>
              <a:t>Before we get into the data, I want to be upfront about why I'm sharing this. This isn't a vendor pitch. It's research commissioned by Telarus and conducted by an independent firm, Redpoint Insights, based on surveys of more than 500 IT decision-makers at organizations like yours.</a:t>
            </a:r>
            <a:endParaRPr lang="en-US"/>
          </a:p>
          <a:p>
            <a:pPr marL="171450" indent="-171450">
              <a:buFont typeface="Arial"/>
              <a:buChar char="•"/>
            </a:pPr>
            <a:r>
              <a:rPr lang="en-US">
                <a:solidFill>
                  <a:srgbClr val="000000"/>
                </a:solidFill>
              </a:rPr>
              <a:t>I share this every year because I think the best conversations we have aren't about products. They're about what's actually shifting in the market and whether your strategy is built for it.</a:t>
            </a:r>
            <a:endParaRPr lang="en-US"/>
          </a:p>
          <a:p>
            <a:pPr marL="171450" indent="-171450">
              <a:buFont typeface="Arial"/>
              <a:buChar char="•"/>
            </a:pPr>
            <a:r>
              <a:rPr lang="en-US">
                <a:solidFill>
                  <a:srgbClr val="000000"/>
                </a:solidFill>
              </a:rPr>
              <a:t>Today I want to walk you through three findings that I think are directly relevant to where you are right now. I'll keep it tight, and I want to hear your reaction as we go.</a:t>
            </a:r>
            <a:endParaRPr lang="en-US"/>
          </a:p>
          <a:p>
            <a:endParaRPr lang="en-US">
              <a:solidFill>
                <a:srgbClr val="000000"/>
              </a:solidFill>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----ADVISOR TALK TRACK---</a:t>
            </a:r>
            <a:endParaRPr lang="en-US">
              <a:ea typeface="Calibri"/>
              <a:cs typeface="Calibri"/>
            </a:endParaRPr>
          </a:p>
          <a:p>
            <a:endParaRPr lang="en-US"/>
          </a:p>
          <a:p>
            <a:pPr marL="171450" indent="-171450">
              <a:buFont typeface="Arial"/>
              <a:buChar char="•"/>
            </a:pPr>
            <a:r>
              <a:rPr lang="en-US"/>
              <a:t>The headline here is actually encouraging. 84% of organizations expect their technology budgets to increase this year, up from 77% last year. So the investment appetite is real.</a:t>
            </a:r>
            <a:endParaRPr lang="en-US">
              <a:ea typeface="Calibri"/>
              <a:cs typeface="Calibri"/>
            </a:endParaRPr>
          </a:p>
          <a:p>
            <a:pPr marL="171450" indent="-171450">
              <a:buFont typeface="Arial"/>
              <a:buChar char="•"/>
            </a:pPr>
            <a:r>
              <a:rPr lang="en-US"/>
              <a:t>But here's what matters more than the number: how that budget is being spent is fundamentally different. Executives aren't just asking "what do we need to buy?" They're asking "what business outcomes are we trying to drive, and are we actually going to get there?"</a:t>
            </a:r>
            <a:endParaRPr lang="en-US">
              <a:ea typeface="Calibri"/>
              <a:cs typeface="Calibri"/>
            </a:endParaRPr>
          </a:p>
          <a:p>
            <a:pPr marL="171450" indent="-171450">
              <a:buFont typeface="Arial"/>
              <a:buChar char="•"/>
            </a:pPr>
            <a:r>
              <a:rPr lang="en-US"/>
              <a:t>That shift from procurement thinking to outcomes thinking is what's reshaping every conversation I'm having with clients right now. And it changes what they need from an advisor.</a:t>
            </a:r>
            <a:endParaRPr lang="en-US">
              <a:ea typeface="Calibri"/>
              <a:cs typeface="Calibri"/>
            </a:endParaRPr>
          </a:p>
          <a:p>
            <a:pPr marL="171450" indent="-171450">
              <a:buFont typeface="Arial"/>
              <a:buChar char="•"/>
            </a:pPr>
            <a:r>
              <a:rPr lang="en-US"/>
              <a:t>The third bullet is the one I want you to sit with. Execution risk now weighs as heavily as price. Buyers have been burned. They've bought the right technology and still not gotten the results because implementation fell apart. That's why the data looks the way it does on the next few slides.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When you look across all the data, three things keep surfacing. They're not complicated, but they matter.</a:t>
            </a:r>
            <a:endParaRPr lang="en-US">
              <a:ea typeface="Calibri"/>
              <a:cs typeface="Calibri"/>
            </a:endParaRPr>
          </a:p>
          <a:p>
            <a:pPr marL="171450" indent="-171450">
              <a:buFont typeface="Arial"/>
              <a:buChar char="•"/>
            </a:pPr>
            <a:r>
              <a:rPr lang="en-US"/>
              <a:t>First: technology decisions are no longer being made in isolation. Cloud, AI, cybersecurity, CX. Buyers are evaluating these together because they've learned the hard way that they're connected.</a:t>
            </a:r>
            <a:endParaRPr lang="en-US">
              <a:ea typeface="Calibri"/>
              <a:cs typeface="Calibri"/>
            </a:endParaRPr>
          </a:p>
          <a:p>
            <a:pPr marL="171450" indent="-171450">
              <a:buFont typeface="Arial"/>
              <a:buChar char="•"/>
            </a:pPr>
            <a:r>
              <a:rPr lang="en-US"/>
              <a:t>Second: execution beats price. The advisors and partners who are winning right now aren't the cheapest ones. They're the ones who help clients actually deliver.</a:t>
            </a:r>
            <a:endParaRPr lang="en-US">
              <a:ea typeface="Calibri"/>
              <a:cs typeface="Calibri"/>
            </a:endParaRPr>
          </a:p>
          <a:p>
            <a:pPr marL="171450" indent="-171450">
              <a:buFont typeface="Arial"/>
              <a:buChar char="•"/>
            </a:pPr>
            <a:r>
              <a:rPr lang="en-US"/>
              <a:t>Third: renewals aren't admin events anymore. They're strategic checkpoints. And the organizations treating them that way are getting a lot more out of them.</a:t>
            </a:r>
            <a:endParaRPr lang="en-US">
              <a:ea typeface="Calibri"/>
              <a:cs typeface="Calibri"/>
            </a:endParaRPr>
          </a:p>
          <a:p>
            <a:pPr marL="171450" indent="-171450">
              <a:buFont typeface="Arial"/>
              <a:buChar char="•"/>
            </a:pPr>
            <a:r>
              <a:rPr lang="en-US"/>
              <a:t>Two-thirds of organizations are already working with a technology advisor to navigate this. The question is whether that advisor is showing up for all three of these conversations or just one of them.</a:t>
            </a:r>
            <a:endParaRPr lang="en-US">
              <a:ea typeface="Calibri"/>
              <a:cs typeface="Calibri"/>
            </a:endParaRPr>
          </a:p>
          <a:p>
            <a:pPr marL="171450" indent="-171450">
              <a:buFont typeface="Arial"/>
              <a:buChar char="•"/>
            </a:pPr>
            <a:r>
              <a:rPr lang="en-US"/>
              <a:t>Let me walk you through each one and tell you what it means specifically for [CLIENT COMPANY].</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p>
          <a:p>
            <a:pPr marL="171450" indent="-171450">
              <a:buFont typeface="Arial"/>
              <a:buChar char="•"/>
            </a:pPr>
            <a:r>
              <a:rPr lang="en-US"/>
              <a:t>This chart tells a pretty clear story. Cloud, AI, cybersecurity, and CX are the top four investment areas for 2026, and they're rising together, not sequentially.</a:t>
            </a:r>
            <a:endParaRPr lang="en-US">
              <a:ea typeface="Calibri"/>
              <a:cs typeface="Calibri"/>
            </a:endParaRPr>
          </a:p>
          <a:p>
            <a:pPr marL="171450" indent="-171450">
              <a:buFont typeface="Arial"/>
              <a:buChar char="•"/>
            </a:pPr>
            <a:r>
              <a:rPr lang="en-US"/>
              <a:t>What that means is buyers aren't finishing their cloud project and then starting their AI project. They're planning them at the same time because they've realized these things have real dependencies on each other.</a:t>
            </a:r>
            <a:endParaRPr lang="en-US">
              <a:ea typeface="Calibri"/>
              <a:cs typeface="Calibri"/>
            </a:endParaRPr>
          </a:p>
          <a:p>
            <a:pPr marL="171450" indent="-171450">
              <a:buFont typeface="Arial"/>
              <a:buChar char="•"/>
            </a:pPr>
            <a:r>
              <a:rPr lang="en-US"/>
              <a:t>The quote on the right is from a technology advisor in the survey. "AI has moved from an optional add-on to core design. Offerings are being redesigned around ecosystems and joint solutions." That's not a future state. That's happening right now.</a:t>
            </a:r>
            <a:endParaRPr lang="en-US">
              <a:ea typeface="Calibri"/>
              <a:cs typeface="Calibri"/>
            </a:endParaRPr>
          </a:p>
          <a:p>
            <a:pPr marL="171450" indent="-171450">
              <a:buFont typeface="Arial"/>
              <a:buChar char="•"/>
            </a:pPr>
            <a:r>
              <a:rPr lang="en-US"/>
              <a:t>The real opportunity is not in isolated projects. It's in connecting them. That's where advisors who are thinking strategically are finding the biggest wins for their clients.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Here's what this looks like in practice. When technology decisions are planned separately, complexity rises and value gets delayed. Teams work in silos, integration becomes an afterthought, and you end up paying for it twice. Once in implementation pain, once in missed outcomes.</a:t>
            </a:r>
            <a:endParaRPr lang="en-US">
              <a:ea typeface="Calibri"/>
              <a:cs typeface="Calibri"/>
            </a:endParaRPr>
          </a:p>
          <a:p>
            <a:pPr marL="171450" indent="-171450">
              <a:buFont typeface="Arial"/>
              <a:buChar char="•"/>
            </a:pPr>
            <a:r>
              <a:rPr lang="en-US"/>
              <a:t>When they're planned together, even at a high level, organizations reduce friction, improve execution, and uncover business impact that wouldn't have been visible if you'd only looked at one area at a time.</a:t>
            </a:r>
          </a:p>
          <a:p>
            <a:pPr marL="171450" indent="-171450">
              <a:buFont typeface="Arial"/>
              <a:buChar char="•"/>
            </a:pPr>
            <a:r>
              <a:rPr lang="en-US"/>
              <a:t>A real example: a cybersecurity conversation that surfaces how data is stored will almost always affect an AI roadmap. A cloud migration decision will shape CX performance. These aren't separate conversations. They're the same conversation.</a:t>
            </a:r>
          </a:p>
          <a:p>
            <a:pPr marL="171450" indent="-171450">
              <a:buFont typeface="Arial"/>
              <a:buChar char="•"/>
            </a:pPr>
            <a:r>
              <a:rPr lang="en-US"/>
              <a:t>More alignment across teams, fewer disconnected investments, better business outcomes from each project. That's what planning together actually buys you.</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Here's what I'd suggest as a concrete next step. Not a big initiative. Just a working session where we map your current priorities across cloud, AI, cybersecurity, and CX.</a:t>
            </a:r>
            <a:endParaRPr lang="en-US">
              <a:ea typeface="Calibri"/>
              <a:cs typeface="Calibri"/>
            </a:endParaRPr>
          </a:p>
          <a:p>
            <a:pPr marL="171450" indent="-171450">
              <a:buFont typeface="Arial"/>
              <a:buChar char="•"/>
            </a:pPr>
            <a:r>
              <a:rPr lang="en-US"/>
              <a:t>The goal isn't to find more things to buy. It's to look at what you're already planning and identify where there's overlap, where dependencies exist, and where sequencing decisions could create more value or prevent problems down the road.</a:t>
            </a:r>
            <a:endParaRPr lang="en-US">
              <a:ea typeface="Calibri"/>
              <a:cs typeface="Calibri"/>
            </a:endParaRPr>
          </a:p>
          <a:p>
            <a:pPr marL="171450" indent="-171450">
              <a:buFont typeface="Arial"/>
              <a:buChar char="•"/>
            </a:pPr>
            <a:r>
              <a:rPr lang="en-US"/>
              <a:t>In my experience, that conversation almost always surfaces one or two things that someone in the room didn't know they needed to be thinking about. And it gives us a much stronger foundation for any vendor conversation that comes after it.</a:t>
            </a:r>
            <a:endParaRPr lang="en-US">
              <a:ea typeface="Calibri"/>
              <a:cs typeface="Calibri"/>
            </a:endParaRPr>
          </a:p>
          <a:p>
            <a:pPr marL="171450" indent="-171450">
              <a:buFont typeface="Arial"/>
              <a:buChar char="•"/>
            </a:pPr>
            <a:r>
              <a:rPr lang="en-US"/>
              <a:t>The goal is simple: make each investment work harder together.</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This is the finding that I think has the most immediate implication for how we work together.</a:t>
            </a:r>
          </a:p>
          <a:p>
            <a:pPr marL="171450" indent="-171450">
              <a:buFont typeface="Arial"/>
              <a:buChar char="•"/>
            </a:pPr>
            <a:r>
              <a:rPr lang="en-US"/>
              <a:t>Look at what buyers said they value most from advisor involvement. Project management and implementation support, 48%. Stronger vendor vetting, 48%. Better integration planning, 43%. Faster decision-making, 41%.</a:t>
            </a:r>
          </a:p>
          <a:p>
            <a:pPr marL="171450" indent="-171450">
              <a:buFont typeface="Arial"/>
              <a:buChar char="•"/>
            </a:pPr>
            <a:r>
              <a:rPr lang="en-US"/>
              <a:t>Cost savings? 26%. Dead last.</a:t>
            </a:r>
          </a:p>
          <a:p>
            <a:pPr marL="171450" indent="-171450">
              <a:buFont typeface="Arial"/>
              <a:buChar char="•"/>
            </a:pPr>
            <a:r>
              <a:rPr lang="en-US"/>
              <a:t>That doesn't mean price doesn't matter. It means price is table stakes. What buyers are actually paying for, what they're choosing advisors based on, is confidence that the project will land. That the vendor will deliver. That the implementation won't fall apart six months in.</a:t>
            </a:r>
          </a:p>
          <a:p>
            <a:pPr marL="171450" indent="-171450">
              <a:buFont typeface="Arial"/>
              <a:buChar char="•"/>
            </a:pPr>
            <a:r>
              <a:rPr lang="en-US"/>
              <a:t>That's a fundamentally different value conversation than "I can get you a better price." And it's the one I want to be having with you.</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I've seen this play out more times than I'd like. An organization picks the right technology, genuinely the right solution for their problem, and still doesn't get the outcome they were expecting.</a:t>
            </a:r>
          </a:p>
          <a:p>
            <a:pPr marL="171450" indent="-171450">
              <a:buFont typeface="Arial"/>
              <a:buChar char="•"/>
            </a:pPr>
            <a:r>
              <a:rPr lang="en-US"/>
              <a:t>Almost always the breakdown happens before implementation even starts. Success metrics weren't defined. Ownership wasn't clear. Governance wasn't built in. And by the time anyone noticed, the budget was spent and the window to fix it was gone.</a:t>
            </a:r>
          </a:p>
          <a:p>
            <a:pPr marL="171450" indent="-171450">
              <a:buFont typeface="Arial"/>
              <a:buChar char="•"/>
            </a:pPr>
            <a:r>
              <a:rPr lang="en-US"/>
              <a:t>That's why more organizations are prioritizing delivery readiness from the start, not just solution selection. Speed to value matters. Governance matters. Clear ownership matters. These aren't project management details. They're business outcome decisions.</a:t>
            </a:r>
          </a:p>
          <a:p>
            <a:pPr marL="171450" indent="-171450">
              <a:buFont typeface="Arial"/>
              <a:buChar char="•"/>
            </a:pPr>
            <a:r>
              <a:rPr lang="en-US"/>
              <a:t>My job isn't just to help you pick the right solution. It's to help you structure the initiative in a way that actually works.</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Before any major initiative moves forward, I'd suggest we run through an execution readiness check together. It doesn't have to be a big process.</a:t>
            </a:r>
          </a:p>
          <a:p>
            <a:pPr marL="171450" indent="-171450">
              <a:buFont typeface="Arial"/>
              <a:buChar char="•"/>
            </a:pPr>
            <a:r>
              <a:rPr lang="en-US"/>
              <a:t>We'd define what success actually looks like, not in vendor terms but in your business terms. We'd look at where implementation risks are likely to emerge based on what we've seen with similar deployments. We'd clarify who owns what internally. And we'd build a rollout plan that reflects reality, not an optimistic vendor timeline.</a:t>
            </a:r>
          </a:p>
          <a:p>
            <a:pPr marL="171450" indent="-171450">
              <a:buFont typeface="Arial"/>
              <a:buChar char="•"/>
            </a:pPr>
            <a:r>
              <a:rPr lang="en-US"/>
              <a:t>Better planning on the front end consistently produces stronger outcomes on the back end. That's not a theory. It's what the data shows, and it's what I see in practice.</a:t>
            </a:r>
          </a:p>
          <a:p>
            <a:pPr marL="171450" indent="-171450">
              <a:buFont typeface="Arial"/>
              <a:buChar char="•"/>
            </a:pPr>
            <a:r>
              <a:rPr lang="en-US"/>
              <a:t>If you have an initiative moving forward in the next 90 days, that's where I'd want to start.</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This is the finding that surprises most people when I share it. 84% of organizations say they're open to switching vendors at renewal. 87% report that renewal costs have increased in the past 12 months. And 1 in 3 buyers regretted a major technology purchase in the last 24 months.</a:t>
            </a:r>
            <a:endParaRPr lang="en-US">
              <a:ea typeface="Calibri"/>
              <a:cs typeface="Calibri"/>
            </a:endParaRPr>
          </a:p>
          <a:p>
            <a:pPr marL="171450" indent="-171450">
              <a:buFont typeface="Arial"/>
              <a:buChar char="•"/>
            </a:pPr>
            <a:r>
              <a:rPr lang="en-US"/>
              <a:t>What this tells me is that the set-it-and-forget-it era of vendor contracts is over. Buyers aren't staying out of loyalty. They're staying out of inertia, and inertia is a lot easier to overcome than it used to be.</a:t>
            </a:r>
            <a:endParaRPr lang="en-US">
              <a:ea typeface="Calibri"/>
              <a:cs typeface="Calibri"/>
            </a:endParaRPr>
          </a:p>
          <a:p>
            <a:pPr marL="171450" indent="-171450">
              <a:buFont typeface="Arial"/>
              <a:buChar char="•"/>
            </a:pPr>
            <a:r>
              <a:rPr lang="en-US"/>
              <a:t>The top reasons for purchase regret are things like solutions not meeting expectations, business needs changing, vendor overpromising on capabilities. Those aren't surprises that happen at renewal. They're things that build up over the life of a contract.</a:t>
            </a:r>
            <a:endParaRPr lang="en-US">
              <a:ea typeface="Calibri"/>
              <a:cs typeface="Calibri"/>
            </a:endParaRPr>
          </a:p>
          <a:p>
            <a:pPr marL="171450" indent="-171450">
              <a:buFont typeface="Arial"/>
              <a:buChar char="•"/>
            </a:pPr>
            <a:r>
              <a:rPr lang="en-US"/>
              <a:t>Renewals should not be treated as administrative events. They're the moment to ask whether what you signed 12 or 24 months ago still reflects what your business actually needs now.</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----ADVISOR TALK TRACK---</a:t>
            </a:r>
            <a:endParaRPr lang="en-US">
              <a:ea typeface="Calibri" panose="020F0502020204030204"/>
              <a:cs typeface="Calibri" panose="020F0502020204030204"/>
            </a:endParaRPr>
          </a:p>
          <a:p>
            <a:endParaRPr lang="en-US">
              <a:ea typeface="Calibri" panose="020F0502020204030204"/>
              <a:cs typeface="Calibri" panose="020F0502020204030204"/>
            </a:endParaRPr>
          </a:p>
          <a:p>
            <a:pPr marL="171450" indent="-171450">
              <a:buFont typeface="Arial"/>
              <a:buChar char="•"/>
            </a:pPr>
            <a:r>
              <a:rPr lang="en-US"/>
              <a:t>Here's the reframe I want to offer. Most renewal conversations start with a quote. The vendor sends over a renewal proposal, someone passes it to procurement, and the question becomes whether to accept it or try to negotiate it down.</a:t>
            </a:r>
            <a:endParaRPr lang="en-US">
              <a:ea typeface="Calibri" panose="020F0502020204030204"/>
              <a:cs typeface="Calibri" panose="020F0502020204030204"/>
            </a:endParaRPr>
          </a:p>
          <a:p>
            <a:pPr marL="171450" indent="-171450">
              <a:buFont typeface="Arial"/>
              <a:buChar char="•"/>
            </a:pPr>
            <a:r>
              <a:rPr lang="en-US"/>
              <a:t>That's the wrong starting point. By the time the quote arrives, you've already lost most of your leverage.</a:t>
            </a:r>
            <a:endParaRPr lang="en-US">
              <a:ea typeface="Calibri" panose="020F0502020204030204"/>
              <a:cs typeface="Calibri" panose="020F0502020204030204"/>
            </a:endParaRPr>
          </a:p>
          <a:p>
            <a:pPr marL="171450" indent="-171450">
              <a:buFont typeface="Arial"/>
              <a:buChar char="•"/>
            </a:pPr>
            <a:r>
              <a:rPr lang="en-US"/>
              <a:t>The organizations getting the most out of their renewals are starting the conversation 6 to 12 months early. Not to renegotiate, but to evaluate. Is the solution still the right fit? Has the business changed in ways the original contract didn't anticipate? Are there capabilities we're paying for that we're not using? Are there capabilities we need that we're not getting?</a:t>
            </a:r>
            <a:endParaRPr lang="en-US">
              <a:ea typeface="Calibri" panose="020F0502020204030204"/>
              <a:cs typeface="Calibri" panose="020F0502020204030204"/>
            </a:endParaRPr>
          </a:p>
          <a:p>
            <a:pPr marL="171450" indent="-171450">
              <a:buFont typeface="Arial"/>
              <a:buChar char="•"/>
            </a:pPr>
            <a:r>
              <a:rPr lang="en-US"/>
              <a:t>That conversation, done early, creates real options. The ability to optimize terms, explore alternatives, or use the renewal as a springboard for something better. Done late, your only option is to accept or scramble.</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Here's what I'd propose. Let's map out your upcoming renewals, any contract coming up in the next 6 to 12 months, and look at each one strategically before the window closes.</a:t>
            </a:r>
            <a:endParaRPr lang="en-US">
              <a:ea typeface="Calibri"/>
              <a:cs typeface="Calibri"/>
            </a:endParaRPr>
          </a:p>
          <a:p>
            <a:pPr marL="171450" indent="-171450">
              <a:buFont typeface="Arial"/>
              <a:buChar char="•"/>
            </a:pPr>
            <a:r>
              <a:rPr lang="en-US"/>
              <a:t>For each one, we'd assess whether the solution still aligns to where the business is heading, identify any performance or cost gaps against the original success criteria, and surface opportunities to improve terms, fit, or capability before the deadline hits.</a:t>
            </a:r>
            <a:endParaRPr lang="en-US">
              <a:ea typeface="Calibri"/>
              <a:cs typeface="Calibri"/>
            </a:endParaRPr>
          </a:p>
          <a:p>
            <a:pPr marL="171450" indent="-171450">
              <a:buFont typeface="Arial"/>
              <a:buChar char="•"/>
            </a:pPr>
            <a:r>
              <a:rPr lang="en-US"/>
              <a:t>This isn't about creating disruption. Most of the time it ends in a smarter renewal with the same vendor on better terms. Sometimes it surfaces an alternative worth exploring. Either way you're making an active decision instead of a passive one.</a:t>
            </a:r>
            <a:endParaRPr lang="en-US">
              <a:ea typeface="Calibri"/>
              <a:cs typeface="Calibri"/>
            </a:endParaRPr>
          </a:p>
          <a:p>
            <a:pPr marL="171450" indent="-171450">
              <a:buFont typeface="Arial"/>
              <a:buChar char="•"/>
            </a:pPr>
            <a:r>
              <a:rPr lang="en-US"/>
              <a:t>The earlier we start, the more options we have. I'd suggest we identify the top two or three renewals coming up and put a 30-minute strategy session on the calendar.</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I want to spend a few minutes on this because it's one of the most useful frameworks in the research for having an honest AI conversation.</a:t>
            </a:r>
            <a:endParaRPr lang="en-US">
              <a:ea typeface="Calibri"/>
              <a:cs typeface="Calibri"/>
            </a:endParaRPr>
          </a:p>
          <a:p>
            <a:pPr marL="171450" indent="-171450">
              <a:buFont typeface="Arial"/>
              <a:buChar char="•"/>
            </a:pPr>
            <a:r>
              <a:rPr lang="en-US"/>
              <a:t>The research segments buyers into three AI maturity stages: Starters, Builders, and Leaders. The data for each one looks completely different.</a:t>
            </a:r>
            <a:endParaRPr lang="en-US">
              <a:ea typeface="Calibri"/>
              <a:cs typeface="Calibri"/>
            </a:endParaRPr>
          </a:p>
          <a:p>
            <a:pPr marL="171450" indent="-171450">
              <a:buFont typeface="Arial"/>
              <a:buChar char="•"/>
            </a:pPr>
            <a:r>
              <a:rPr lang="en-US"/>
              <a:t>62% of Starters say they're only partially prepared for AI. Most haven't gotten a single project into production yet. The risk for them isn't moving too slowly. It's moving too fast and buying something they're not ready to use.</a:t>
            </a:r>
            <a:endParaRPr lang="en-US">
              <a:ea typeface="Calibri"/>
              <a:cs typeface="Calibri"/>
            </a:endParaRPr>
          </a:p>
          <a:p>
            <a:pPr marL="171450" indent="-171450">
              <a:buFont typeface="Arial"/>
              <a:buChar char="•"/>
            </a:pPr>
            <a:r>
              <a:rPr lang="en-US"/>
              <a:t>Builders are actively implementing, but 98% haven't moved at least half of their pilots into production. They're stuck. Not because the technology doesn't work, but because of execution barriers, integration complexity, and governance gaps.</a:t>
            </a:r>
            <a:endParaRPr lang="en-US">
              <a:ea typeface="Calibri"/>
              <a:cs typeface="Calibri"/>
            </a:endParaRPr>
          </a:p>
          <a:p>
            <a:pPr marL="171450" indent="-171450">
              <a:buFont typeface="Arial"/>
              <a:buChar char="•"/>
            </a:pPr>
            <a:r>
              <a:rPr lang="en-US"/>
              <a:t>Leaders, which is 28% of buyers, are scaling AI enterprise-wide and 99% say it's meeting or exceeding ROI expectations. The difference between them and the other two groups isn't the technology they chose. It's the foundation they built first.</a:t>
            </a:r>
            <a:endParaRPr lang="en-US">
              <a:ea typeface="Calibri"/>
              <a:cs typeface="Calibri"/>
            </a:endParaRPr>
          </a:p>
          <a:p>
            <a:pPr marL="171450" indent="-171450">
              <a:buFont typeface="Arial"/>
              <a:buChar char="•"/>
            </a:pPr>
            <a:r>
              <a:rPr lang="en-US"/>
              <a:t>Where do you think [CLIENT COMPANY] sits in this model right now?</a:t>
            </a:r>
          </a:p>
          <a:p>
            <a:pPr marL="171450" indent="-171450">
              <a:buFont typeface="Arial"/>
              <a:buChar char="•"/>
            </a:pPr>
            <a:r>
              <a:rPr lang="en-US">
                <a:ea typeface="Calibri"/>
                <a:cs typeface="Calibri"/>
              </a:rPr>
              <a:t>Where would you like to see your company evolve in the next year?</a:t>
            </a: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The reason this model matters is that the right conversation, and the right next step, is completely different depending on where you are.</a:t>
            </a:r>
            <a:endParaRPr lang="en-US">
              <a:ea typeface="Calibri"/>
              <a:cs typeface="Calibri"/>
            </a:endParaRPr>
          </a:p>
          <a:p>
            <a:pPr marL="171450" indent="-171450">
              <a:buFont typeface="Arial"/>
              <a:buChar char="•"/>
            </a:pPr>
            <a:r>
              <a:rPr lang="en-US"/>
              <a:t>If you're a Starter, the most valuable thing we can do together is define a realistic first use case, make sure the data and infrastructure foundation is there, and set up the conditions for success before any vendor conversation happens.</a:t>
            </a:r>
            <a:endParaRPr lang="en-US">
              <a:ea typeface="Calibri"/>
              <a:cs typeface="Calibri"/>
            </a:endParaRPr>
          </a:p>
          <a:p>
            <a:pPr marL="171450" indent="-171450">
              <a:buFont typeface="Arial"/>
              <a:buChar char="•"/>
            </a:pPr>
            <a:r>
              <a:rPr lang="en-US"/>
              <a:t>If you're a Builder, the conversation is about getting out of pilot purgatory. Most AI pilots don't fail because of the technology. They fail because of unclear ownership, underestimated integration complexity, and vendors who overpromised. We know where those traps are and we can help you avoid them before they cost you another quarter.</a:t>
            </a:r>
            <a:endParaRPr lang="en-US">
              <a:ea typeface="Calibri"/>
              <a:cs typeface="Calibri"/>
            </a:endParaRPr>
          </a:p>
          <a:p>
            <a:pPr marL="171450" indent="-171450">
              <a:buFont typeface="Arial"/>
              <a:buChar char="•"/>
            </a:pPr>
            <a:r>
              <a:rPr lang="en-US"/>
              <a:t>If you're a Leader, the conversation becomes about scale, governance, and competitive positioning. How do you build on what's working, manage the risk of what's next, and make sure your AI investments are aligned to where the business is heading in the next two to three years?</a:t>
            </a:r>
            <a:endParaRPr lang="en-US">
              <a:ea typeface="Calibri"/>
              <a:cs typeface="Calibri"/>
            </a:endParaRPr>
          </a:p>
          <a:p>
            <a:pPr marL="171450" indent="-171450">
              <a:buFont typeface="Arial"/>
              <a:buChar char="•"/>
            </a:pPr>
            <a:r>
              <a:rPr lang="en-US"/>
              <a:t>In all three cases the goal is the same: match the strategy to where you actually are, not where the market says you should be.</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----ADVISOR TALK TRACK---</a:t>
            </a:r>
            <a:endParaRPr lang="en-US">
              <a:ea typeface="Calibri"/>
              <a:cs typeface="Calibri"/>
            </a:endParaRPr>
          </a:p>
          <a:p>
            <a:endParaRPr lang="en-US">
              <a:ea typeface="Calibri"/>
              <a:cs typeface="Calibri"/>
            </a:endParaRPr>
          </a:p>
          <a:p>
            <a:pPr marL="171450" indent="-171450">
              <a:buFont typeface="Arial"/>
              <a:buChar char="•"/>
            </a:pPr>
            <a:r>
              <a:rPr lang="en-US"/>
              <a:t>Before I ask you a question, I want to leave you with one thought. The organizations that are pulling ahead right now aren't doing it by spending more. They're doing it by planning more deliberately. Connecting their technology decisions. Front-loading execution planning. Treating renewals as strategic moments instead of admin tasks.</a:t>
            </a:r>
            <a:endParaRPr lang="en-US">
              <a:ea typeface="Calibri"/>
              <a:cs typeface="Calibri"/>
            </a:endParaRPr>
          </a:p>
          <a:p>
            <a:pPr marL="171450" indent="-171450">
              <a:buFont typeface="Arial"/>
              <a:buChar char="•"/>
            </a:pPr>
            <a:r>
              <a:rPr lang="en-US"/>
              <a:t>That's exactly what I want to help [Client Company] do.</a:t>
            </a:r>
            <a:endParaRPr lang="en-US">
              <a:ea typeface="Calibri"/>
              <a:cs typeface="Calibri"/>
            </a:endParaRPr>
          </a:p>
          <a:p>
            <a:pPr marL="171450" indent="-171450">
              <a:buFont typeface="Arial"/>
              <a:buChar char="•"/>
            </a:pPr>
            <a:r>
              <a:rPr lang="en-US"/>
              <a:t>So here's my question: of the three things we talked about today, integrated strategy, execution readiness, or renewal positioning, which one feels most relevant to where you are right now?</a:t>
            </a:r>
            <a:endParaRPr lang="en-US">
              <a:ea typeface="Calibri"/>
              <a:cs typeface="Calibri"/>
            </a:endParaRPr>
          </a:p>
          <a:p>
            <a:pPr marL="171450" indent="-171450">
              <a:buFont typeface="Arial"/>
              <a:buChar char="•"/>
            </a:pPr>
            <a:r>
              <a:rPr lang="en-US"/>
              <a:t>Whatever the answer is, that's where I'd suggest we start. I can put together a working session focused specifically on that area. No broad agenda. Just a practical 60 minutes on the thing that creates the most immediate value for you.</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ea typeface="Calibri"/>
                <a:cs typeface="Calibri"/>
              </a:rPr>
              <a:t>ADVISOR NOTE: Use this slide to build out next steps with your client based on your conversation together</a:t>
            </a:r>
          </a:p>
        </p:txBody>
      </p:sp>
      <p:sp>
        <p:nvSpPr>
          <p:cNvPr id="4" name="Slide Number Placeholder 3"/>
          <p:cNvSpPr>
            <a:spLocks noGrp="1"/>
          </p:cNvSpPr>
          <p:nvPr>
            <p:ph type="sldNum" sz="quarter" idx="5"/>
          </p:nvPr>
        </p:nvSpPr>
        <p:spPr/>
        <p:txBody>
          <a:bodyPr/>
          <a:lstStyle/>
          <a:p>
            <a:fld id="{CE5E9CC1-C706-0F49-92D6-E571CC5EEA8F}" type="slidenum">
              <a:rPr lang="en-US"/>
              <a:t>18</a:t>
            </a:fld>
            <a:endParaRPr lang="en-US"/>
          </a:p>
        </p:txBody>
      </p:sp>
    </p:spTree>
    <p:extLst>
      <p:ext uri="{BB962C8B-B14F-4D97-AF65-F5344CB8AC3E}">
        <p14:creationId xmlns:p14="http://schemas.microsoft.com/office/powerpoint/2010/main" val="3124107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4B8867-AAA1-6B41-D03F-C80A66C91DC8}"/>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4195279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Re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3EB5FC-006C-FD67-3A5B-D68249B54B79}"/>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2936534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rang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3AA2EA-DD3C-46AE-F65E-9699A52D9F92}"/>
              </a:ext>
            </a:extLst>
          </p:cNvPr>
          <p:cNvPicPr>
            <a:picLocks noChangeAspect="1"/>
          </p:cNvPicPr>
          <p:nvPr userDrawn="1"/>
        </p:nvPicPr>
        <p:blipFill>
          <a:blip r:embed="rId2"/>
          <a:stretch>
            <a:fillRect/>
          </a:stretch>
        </p:blipFill>
        <p:spPr>
          <a:xfrm>
            <a:off x="3175" y="-1787"/>
            <a:ext cx="12185650" cy="6861574"/>
          </a:xfrm>
          <a:prstGeom prst="rect">
            <a:avLst/>
          </a:prstGeom>
        </p:spPr>
      </p:pic>
    </p:spTree>
    <p:extLst>
      <p:ext uri="{BB962C8B-B14F-4D97-AF65-F5344CB8AC3E}">
        <p14:creationId xmlns:p14="http://schemas.microsoft.com/office/powerpoint/2010/main" val="287577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Yellow">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FE8902-7A41-008B-8E14-5B6927A091CF}"/>
              </a:ext>
            </a:extLst>
          </p:cNvPr>
          <p:cNvPicPr>
            <a:picLocks noChangeAspect="1"/>
          </p:cNvPicPr>
          <p:nvPr userDrawn="1"/>
        </p:nvPicPr>
        <p:blipFill>
          <a:blip r:embed="rId2"/>
          <a:stretch>
            <a:fillRect/>
          </a:stretch>
        </p:blipFill>
        <p:spPr>
          <a:xfrm>
            <a:off x="3175" y="-1787"/>
            <a:ext cx="12185650" cy="6861574"/>
          </a:xfrm>
          <a:prstGeom prst="rect">
            <a:avLst/>
          </a:prstGeom>
        </p:spPr>
      </p:pic>
    </p:spTree>
    <p:extLst>
      <p:ext uri="{BB962C8B-B14F-4D97-AF65-F5344CB8AC3E}">
        <p14:creationId xmlns:p14="http://schemas.microsoft.com/office/powerpoint/2010/main" val="1769061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ue">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7C0417-D5C6-F469-F2ED-37512E300BA9}"/>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4208030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Green">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BBDEBF-969E-1C53-3FEB-E25F307DC713}"/>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2394873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urple">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266D1F-5593-894F-AA7F-A6DD8F0C44B8}"/>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2312283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nk">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139AC3-E9CA-B429-9274-223D85E96A57}"/>
              </a:ext>
            </a:extLst>
          </p:cNvPr>
          <p:cNvPicPr>
            <a:picLocks noChangeAspect="1"/>
          </p:cNvPicPr>
          <p:nvPr userDrawn="1"/>
        </p:nvPicPr>
        <p:blipFill>
          <a:blip r:embed="rId2"/>
          <a:stretch>
            <a:fillRect/>
          </a:stretch>
        </p:blipFill>
        <p:spPr>
          <a:xfrm>
            <a:off x="3175" y="-1787"/>
            <a:ext cx="12185650" cy="6861574"/>
          </a:xfrm>
          <a:prstGeom prst="rect">
            <a:avLst/>
          </a:prstGeom>
        </p:spPr>
      </p:pic>
    </p:spTree>
    <p:extLst>
      <p:ext uri="{BB962C8B-B14F-4D97-AF65-F5344CB8AC3E}">
        <p14:creationId xmlns:p14="http://schemas.microsoft.com/office/powerpoint/2010/main" val="934050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ray">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A72BDC-C9D6-F997-E256-8C51D295E821}"/>
              </a:ext>
            </a:extLst>
          </p:cNvPr>
          <p:cNvPicPr>
            <a:picLocks noChangeAspect="1"/>
          </p:cNvPicPr>
          <p:nvPr userDrawn="1"/>
        </p:nvPicPr>
        <p:blipFill>
          <a:blip r:embed="rId2"/>
          <a:stretch>
            <a:fillRect/>
          </a:stretch>
        </p:blipFill>
        <p:spPr>
          <a:xfrm>
            <a:off x="6350" y="0"/>
            <a:ext cx="12185650" cy="6861574"/>
          </a:xfrm>
          <a:prstGeom prst="rect">
            <a:avLst/>
          </a:prstGeom>
        </p:spPr>
      </p:pic>
    </p:spTree>
    <p:extLst>
      <p:ext uri="{BB962C8B-B14F-4D97-AF65-F5344CB8AC3E}">
        <p14:creationId xmlns:p14="http://schemas.microsoft.com/office/powerpoint/2010/main" val="727649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8" r:id="rId4"/>
    <p:sldLayoutId id="2147483656" r:id="rId5"/>
    <p:sldLayoutId id="2147483651" r:id="rId6"/>
    <p:sldLayoutId id="2147483655" r:id="rId7"/>
    <p:sldLayoutId id="2147483654" r:id="rId8"/>
    <p:sldLayoutId id="2147483657" r:id="rId9"/>
    <p:sldLayoutId id="2147483652"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echtrends.telarus.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5BF2FB-9091-8CB0-2792-D61FF58A7B1E}"/>
              </a:ext>
            </a:extLst>
          </p:cNvPr>
          <p:cNvSpPr txBox="1"/>
          <p:nvPr/>
        </p:nvSpPr>
        <p:spPr>
          <a:xfrm>
            <a:off x="1043889" y="609521"/>
            <a:ext cx="9792434" cy="42780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latin typeface="Arial"/>
                <a:ea typeface="Calibri"/>
                <a:cs typeface="Arial"/>
              </a:rPr>
              <a:t>Message to Advisors: How to Use this Report (Slide 1 of 2)</a:t>
            </a:r>
          </a:p>
          <a:p>
            <a:endParaRPr lang="en-US" sz="1600" b="1">
              <a:latin typeface="Arial" panose="020B0604020202020204" pitchFamily="34" charset="0"/>
              <a:ea typeface="Calibri"/>
              <a:cs typeface="Arial" panose="020B0604020202020204" pitchFamily="34" charset="0"/>
            </a:endParaRPr>
          </a:p>
          <a:p>
            <a:endParaRPr lang="en-US" sz="1600" b="1">
              <a:latin typeface="Arial" panose="020B0604020202020204" pitchFamily="34" charset="0"/>
              <a:ea typeface="Calibri"/>
              <a:cs typeface="Arial" panose="020B0604020202020204" pitchFamily="34" charset="0"/>
            </a:endParaRPr>
          </a:p>
          <a:p>
            <a:endParaRPr lang="en-US" sz="1600">
              <a:latin typeface="Arial" panose="020B0604020202020204" pitchFamily="34" charset="0"/>
              <a:ea typeface="Calibri"/>
              <a:cs typeface="Arial" panose="020B0604020202020204" pitchFamily="34" charset="0"/>
            </a:endParaRPr>
          </a:p>
          <a:p>
            <a:pPr marL="285750" indent="-285750">
              <a:buFont typeface="Arial"/>
              <a:buChar char="•"/>
            </a:pPr>
            <a:r>
              <a:rPr lang="en-US" sz="1600" b="1">
                <a:latin typeface="Arial"/>
                <a:ea typeface="Calibri"/>
                <a:cs typeface="Arial"/>
              </a:rPr>
              <a:t>You've already taken the first step. </a:t>
            </a:r>
            <a:r>
              <a:rPr lang="en-US" sz="1600">
                <a:latin typeface="Arial"/>
                <a:ea typeface="Calibri"/>
                <a:cs typeface="Arial"/>
              </a:rPr>
              <a:t>The advisor-facing version of the </a:t>
            </a:r>
            <a:r>
              <a:rPr lang="en-US" sz="1600">
                <a:latin typeface="Arial"/>
                <a:ea typeface="Calibri"/>
                <a:cs typeface="Arial"/>
                <a:hlinkClick r:id="rId3"/>
              </a:rPr>
              <a:t>2026-27 Telarus Tech Trends Report</a:t>
            </a:r>
            <a:r>
              <a:rPr lang="en-US" sz="1600">
                <a:latin typeface="Arial"/>
                <a:ea typeface="Calibri"/>
                <a:cs typeface="Arial"/>
              </a:rPr>
              <a:t> equipped you with the insights and supporting resources to help you stay ahead of shifting buying habits and inform your sales strategies in the months ahead.</a:t>
            </a:r>
          </a:p>
          <a:p>
            <a:endParaRPr lang="en-US" sz="1600">
              <a:latin typeface="Arial" panose="020B0604020202020204" pitchFamily="34" charset="0"/>
              <a:ea typeface="Calibri"/>
              <a:cs typeface="Arial" panose="020B0604020202020204" pitchFamily="34" charset="0"/>
            </a:endParaRPr>
          </a:p>
          <a:p>
            <a:pPr marL="285750" indent="-285750">
              <a:buFont typeface="Arial"/>
              <a:buChar char="•"/>
            </a:pPr>
            <a:r>
              <a:rPr lang="en-US" sz="1600">
                <a:latin typeface="Arial"/>
                <a:ea typeface="Calibri"/>
                <a:cs typeface="Arial"/>
              </a:rPr>
              <a:t>This </a:t>
            </a:r>
            <a:r>
              <a:rPr lang="en-US" sz="1600" b="1">
                <a:latin typeface="Arial"/>
                <a:ea typeface="Calibri"/>
                <a:cs typeface="Arial"/>
              </a:rPr>
              <a:t>brand-your-own presentation </a:t>
            </a:r>
            <a:r>
              <a:rPr lang="en-US" sz="1600">
                <a:latin typeface="Arial"/>
                <a:ea typeface="Calibri"/>
                <a:cs typeface="Arial"/>
              </a:rPr>
              <a:t>turns that data into a plug-and-play conversation tool you can use in your customer outreach starting tomorrow.</a:t>
            </a:r>
          </a:p>
          <a:p>
            <a:endParaRPr lang="en-US" sz="1600">
              <a:latin typeface="Arial" panose="020B0604020202020204" pitchFamily="34" charset="0"/>
              <a:ea typeface="Calibri"/>
              <a:cs typeface="Arial" panose="020B0604020202020204" pitchFamily="34" charset="0"/>
            </a:endParaRPr>
          </a:p>
          <a:p>
            <a:pPr marL="285750" indent="-285750">
              <a:buFont typeface="Arial"/>
              <a:buChar char="•"/>
            </a:pPr>
            <a:r>
              <a:rPr lang="en-US" sz="1600" b="1">
                <a:latin typeface="Arial"/>
                <a:ea typeface="Calibri"/>
                <a:cs typeface="Arial"/>
              </a:rPr>
              <a:t>Use all of it or part of it. </a:t>
            </a:r>
            <a:r>
              <a:rPr lang="en-US" sz="1600">
                <a:latin typeface="Arial"/>
                <a:ea typeface="+mn-lt"/>
                <a:cs typeface="Arial"/>
              </a:rPr>
              <a:t>Walk a customer through the full findings, or send a single relevant slide as a reason to reach out.</a:t>
            </a:r>
          </a:p>
          <a:p>
            <a:endParaRPr lang="en-US" sz="1600">
              <a:latin typeface="Arial" panose="020B0604020202020204" pitchFamily="34" charset="0"/>
              <a:ea typeface="Calibri"/>
              <a:cs typeface="Arial" panose="020B0604020202020204" pitchFamily="34" charset="0"/>
            </a:endParaRPr>
          </a:p>
          <a:p>
            <a:pPr marL="285750" indent="-285750">
              <a:buFont typeface="Arial"/>
              <a:buChar char="•"/>
            </a:pPr>
            <a:r>
              <a:rPr lang="en-US" sz="1600" b="1">
                <a:latin typeface="Arial"/>
                <a:ea typeface="+mn-lt"/>
                <a:cs typeface="Arial"/>
              </a:rPr>
              <a:t>Make it yours. </a:t>
            </a:r>
            <a:r>
              <a:rPr lang="en-US" sz="1600">
                <a:latin typeface="Arial"/>
                <a:ea typeface="+mn-lt"/>
                <a:cs typeface="Arial"/>
              </a:rPr>
              <a:t>Add your logo and lead with the topics that matter most to each customer. </a:t>
            </a:r>
          </a:p>
          <a:p>
            <a:endParaRPr lang="en-US" sz="1600">
              <a:latin typeface="Arial" panose="020B0604020202020204" pitchFamily="34" charset="0"/>
              <a:ea typeface="Calibri"/>
              <a:cs typeface="Arial" panose="020B0604020202020204" pitchFamily="34" charset="0"/>
            </a:endParaRPr>
          </a:p>
          <a:p>
            <a:pPr marL="285750" indent="-285750">
              <a:buFont typeface="Arial"/>
              <a:buChar char="•"/>
            </a:pPr>
            <a:r>
              <a:rPr lang="en-US" sz="1600" b="1">
                <a:latin typeface="Arial"/>
                <a:ea typeface="Calibri"/>
                <a:cs typeface="Arial"/>
              </a:rPr>
              <a:t>Use the talk tracks. </a:t>
            </a:r>
            <a:r>
              <a:rPr lang="en-US" sz="1600">
                <a:latin typeface="Arial"/>
                <a:ea typeface="Calibri"/>
                <a:cs typeface="Arial"/>
              </a:rPr>
              <a:t>Every slide includes notes to guide the conversation. Adapt them to your voice. </a:t>
            </a:r>
          </a:p>
        </p:txBody>
      </p:sp>
    </p:spTree>
    <p:extLst>
      <p:ext uri="{BB962C8B-B14F-4D97-AF65-F5344CB8AC3E}">
        <p14:creationId xmlns:p14="http://schemas.microsoft.com/office/powerpoint/2010/main" val="4203168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08609-AFC8-49CB-4DE1-A6D18D4C5F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9495B85-13AC-49A3-4C52-D508A676B954}"/>
              </a:ext>
            </a:extLst>
          </p:cNvPr>
          <p:cNvSpPr txBox="1"/>
          <p:nvPr/>
        </p:nvSpPr>
        <p:spPr>
          <a:xfrm>
            <a:off x="1047980" y="609521"/>
            <a:ext cx="4528456"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latin typeface="Arial"/>
                <a:ea typeface="Calibri"/>
                <a:cs typeface="Arial"/>
              </a:rPr>
              <a:t>Message to Advisors: How to Use this Report (Slide 2 of 2)</a:t>
            </a:r>
          </a:p>
          <a:p>
            <a:endParaRPr lang="en-US" sz="1600">
              <a:latin typeface="Arial" panose="020B0604020202020204" pitchFamily="34" charset="0"/>
              <a:ea typeface="Calibri"/>
              <a:cs typeface="Arial" panose="020B0604020202020204" pitchFamily="34" charset="0"/>
            </a:endParaRPr>
          </a:p>
          <a:p>
            <a:pPr marL="285750" indent="-285750">
              <a:buFont typeface="Arial"/>
              <a:buChar char="•"/>
            </a:pPr>
            <a:r>
              <a:rPr lang="en-US" sz="1600">
                <a:latin typeface="Arial"/>
                <a:ea typeface="Calibri"/>
                <a:cs typeface="Arial"/>
              </a:rPr>
              <a:t>The Slide Master contains 9 different colors you can use to match your branding. The slides can be accessed in the "Layout" menu towards the top-left in the "Home" bar.</a:t>
            </a:r>
          </a:p>
          <a:p>
            <a:pPr marL="285750" indent="-285750">
              <a:buFont typeface="Arial"/>
              <a:buChar char="•"/>
            </a:pPr>
            <a:endParaRPr lang="en-US" sz="1600">
              <a:latin typeface="Arial" panose="020B0604020202020204" pitchFamily="34" charset="0"/>
              <a:ea typeface="Calibri"/>
              <a:cs typeface="Arial" panose="020B0604020202020204" pitchFamily="34" charset="0"/>
            </a:endParaRPr>
          </a:p>
          <a:p>
            <a:endParaRPr lang="en-US" sz="1600">
              <a:latin typeface="Arial" panose="020B0604020202020204" pitchFamily="34" charset="0"/>
              <a:ea typeface="Calibri"/>
              <a:cs typeface="Arial" panose="020B0604020202020204" pitchFamily="34" charset="0"/>
            </a:endParaRPr>
          </a:p>
        </p:txBody>
      </p:sp>
      <p:grpSp>
        <p:nvGrpSpPr>
          <p:cNvPr id="10" name="Group 9">
            <a:extLst>
              <a:ext uri="{FF2B5EF4-FFF2-40B4-BE49-F238E27FC236}">
                <a16:creationId xmlns:a16="http://schemas.microsoft.com/office/drawing/2014/main" id="{97DC6BE6-209E-25ED-500D-EDC5D087F67B}"/>
              </a:ext>
            </a:extLst>
          </p:cNvPr>
          <p:cNvGrpSpPr/>
          <p:nvPr/>
        </p:nvGrpSpPr>
        <p:grpSpPr>
          <a:xfrm>
            <a:off x="5852207" y="609521"/>
            <a:ext cx="4151086" cy="1548652"/>
            <a:chOff x="2838247" y="2364015"/>
            <a:chExt cx="7772400" cy="2899661"/>
          </a:xfrm>
        </p:grpSpPr>
        <p:pic>
          <p:nvPicPr>
            <p:cNvPr id="8" name="Picture 7">
              <a:extLst>
                <a:ext uri="{FF2B5EF4-FFF2-40B4-BE49-F238E27FC236}">
                  <a16:creationId xmlns:a16="http://schemas.microsoft.com/office/drawing/2014/main" id="{C1C219C7-49CD-5A89-8A9E-2969673052EC}"/>
                </a:ext>
              </a:extLst>
            </p:cNvPr>
            <p:cNvPicPr>
              <a:picLocks noChangeAspect="1"/>
            </p:cNvPicPr>
            <p:nvPr/>
          </p:nvPicPr>
          <p:blipFill>
            <a:blip r:embed="rId3"/>
            <a:stretch>
              <a:fillRect/>
            </a:stretch>
          </p:blipFill>
          <p:spPr>
            <a:xfrm>
              <a:off x="2838247" y="2364015"/>
              <a:ext cx="7772400" cy="2899661"/>
            </a:xfrm>
            <a:prstGeom prst="rect">
              <a:avLst/>
            </a:prstGeom>
          </p:spPr>
        </p:pic>
        <p:sp>
          <p:nvSpPr>
            <p:cNvPr id="9" name="Oval 8">
              <a:extLst>
                <a:ext uri="{FF2B5EF4-FFF2-40B4-BE49-F238E27FC236}">
                  <a16:creationId xmlns:a16="http://schemas.microsoft.com/office/drawing/2014/main" id="{BB7679AC-68A2-EF41-4B4D-A175A1ACD607}"/>
                </a:ext>
              </a:extLst>
            </p:cNvPr>
            <p:cNvSpPr/>
            <p:nvPr/>
          </p:nvSpPr>
          <p:spPr>
            <a:xfrm>
              <a:off x="5152571" y="2627085"/>
              <a:ext cx="1099674" cy="1099674"/>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78FA552B-471E-3FC1-567E-A28369B73523}"/>
              </a:ext>
            </a:extLst>
          </p:cNvPr>
          <p:cNvSpPr txBox="1"/>
          <p:nvPr/>
        </p:nvSpPr>
        <p:spPr>
          <a:xfrm>
            <a:off x="1047980" y="2598312"/>
            <a:ext cx="895531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600">
                <a:latin typeface="Arial" panose="020B0604020202020204" pitchFamily="34" charset="0"/>
                <a:ea typeface="Calibri"/>
                <a:cs typeface="Arial" panose="020B0604020202020204" pitchFamily="34" charset="0"/>
              </a:rPr>
              <a:t>There are 3 key findings in this report that are outlined in slide 5. The findings are color-coded, so please feel free to change the color of the numbers in slide 5, along with the “Finding #:” title, and corresponding bar on the left-hand side of the slide.</a:t>
            </a:r>
          </a:p>
        </p:txBody>
      </p:sp>
      <p:grpSp>
        <p:nvGrpSpPr>
          <p:cNvPr id="15" name="Group 14">
            <a:extLst>
              <a:ext uri="{FF2B5EF4-FFF2-40B4-BE49-F238E27FC236}">
                <a16:creationId xmlns:a16="http://schemas.microsoft.com/office/drawing/2014/main" id="{04ED866E-36A2-BD0D-9734-B4E6DC514AEF}"/>
              </a:ext>
            </a:extLst>
          </p:cNvPr>
          <p:cNvGrpSpPr/>
          <p:nvPr/>
        </p:nvGrpSpPr>
        <p:grpSpPr>
          <a:xfrm>
            <a:off x="1413628" y="3624913"/>
            <a:ext cx="3797159" cy="2135902"/>
            <a:chOff x="5776685" y="4137215"/>
            <a:chExt cx="3797159" cy="2135902"/>
          </a:xfrm>
        </p:grpSpPr>
        <p:pic>
          <p:nvPicPr>
            <p:cNvPr id="13" name="Picture 12">
              <a:extLst>
                <a:ext uri="{FF2B5EF4-FFF2-40B4-BE49-F238E27FC236}">
                  <a16:creationId xmlns:a16="http://schemas.microsoft.com/office/drawing/2014/main" id="{9B2DB2E4-5396-3410-EDF8-EC6EBD2C10EB}"/>
                </a:ext>
              </a:extLst>
            </p:cNvPr>
            <p:cNvPicPr>
              <a:picLocks noChangeAspect="1"/>
            </p:cNvPicPr>
            <p:nvPr/>
          </p:nvPicPr>
          <p:blipFill>
            <a:blip r:embed="rId4"/>
            <a:stretch>
              <a:fillRect/>
            </a:stretch>
          </p:blipFill>
          <p:spPr>
            <a:xfrm>
              <a:off x="5776685" y="4137215"/>
              <a:ext cx="3797159" cy="2135902"/>
            </a:xfrm>
            <a:prstGeom prst="rect">
              <a:avLst/>
            </a:prstGeom>
          </p:spPr>
        </p:pic>
        <p:sp>
          <p:nvSpPr>
            <p:cNvPr id="14" name="Oval 13">
              <a:extLst>
                <a:ext uri="{FF2B5EF4-FFF2-40B4-BE49-F238E27FC236}">
                  <a16:creationId xmlns:a16="http://schemas.microsoft.com/office/drawing/2014/main" id="{8BB5BECC-200A-CCD7-E9BB-AC7122B3AFD6}"/>
                </a:ext>
              </a:extLst>
            </p:cNvPr>
            <p:cNvSpPr/>
            <p:nvPr/>
          </p:nvSpPr>
          <p:spPr>
            <a:xfrm>
              <a:off x="6979709" y="4624314"/>
              <a:ext cx="587314" cy="587314"/>
            </a:xfrm>
            <a:prstGeom prst="ellipse">
              <a:avLst/>
            </a:prstGeom>
            <a:noFill/>
            <a:ln w="38100">
              <a:solidFill>
                <a:srgbClr val="194F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latin typeface="Arial" panose="020B0604020202020204" pitchFamily="34" charset="0"/>
                <a:cs typeface="Arial" panose="020B0604020202020204" pitchFamily="34" charset="0"/>
              </a:endParaRPr>
            </a:p>
          </p:txBody>
        </p:sp>
      </p:grpSp>
      <p:pic>
        <p:nvPicPr>
          <p:cNvPr id="4" name="Picture 3">
            <a:extLst>
              <a:ext uri="{FF2B5EF4-FFF2-40B4-BE49-F238E27FC236}">
                <a16:creationId xmlns:a16="http://schemas.microsoft.com/office/drawing/2014/main" id="{AED5A021-F5B2-F6E7-61AF-935059C780D7}"/>
              </a:ext>
            </a:extLst>
          </p:cNvPr>
          <p:cNvPicPr>
            <a:picLocks noChangeAspect="1"/>
          </p:cNvPicPr>
          <p:nvPr/>
        </p:nvPicPr>
        <p:blipFill>
          <a:blip r:embed="rId5"/>
          <a:stretch>
            <a:fillRect/>
          </a:stretch>
        </p:blipFill>
        <p:spPr>
          <a:xfrm>
            <a:off x="6224271" y="3624695"/>
            <a:ext cx="3797159" cy="2138129"/>
          </a:xfrm>
          <a:prstGeom prst="rect">
            <a:avLst/>
          </a:prstGeom>
        </p:spPr>
      </p:pic>
      <p:sp>
        <p:nvSpPr>
          <p:cNvPr id="18" name="Oval 17">
            <a:extLst>
              <a:ext uri="{FF2B5EF4-FFF2-40B4-BE49-F238E27FC236}">
                <a16:creationId xmlns:a16="http://schemas.microsoft.com/office/drawing/2014/main" id="{CAC354D3-53DF-9E9A-03DF-57CFB1BB391B}"/>
              </a:ext>
            </a:extLst>
          </p:cNvPr>
          <p:cNvSpPr/>
          <p:nvPr/>
        </p:nvSpPr>
        <p:spPr>
          <a:xfrm>
            <a:off x="6051132" y="3535795"/>
            <a:ext cx="395529" cy="2353542"/>
          </a:xfrm>
          <a:prstGeom prst="ellipse">
            <a:avLst/>
          </a:prstGeom>
          <a:noFill/>
          <a:ln w="38100">
            <a:solidFill>
              <a:srgbClr val="194F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BE3B3DA4-039F-DE8C-0715-BC60B6031A99}"/>
              </a:ext>
            </a:extLst>
          </p:cNvPr>
          <p:cNvSpPr txBox="1"/>
          <p:nvPr/>
        </p:nvSpPr>
        <p:spPr>
          <a:xfrm>
            <a:off x="1047980" y="6079010"/>
            <a:ext cx="9823380" cy="338554"/>
          </a:xfrm>
          <a:prstGeom prst="rect">
            <a:avLst/>
          </a:prstGeom>
          <a:noFill/>
        </p:spPr>
        <p:txBody>
          <a:bodyPr wrap="square">
            <a:spAutoFit/>
          </a:bodyPr>
          <a:lstStyle/>
          <a:p>
            <a:r>
              <a:rPr lang="en-US" sz="1600">
                <a:latin typeface="Arial" panose="020B0604020202020204" pitchFamily="34" charset="0"/>
                <a:ea typeface="Calibri"/>
                <a:cs typeface="Arial" panose="020B0604020202020204" pitchFamily="34" charset="0"/>
              </a:rPr>
              <a:t>We hope you find this customizable asset valuable. We look forward to hearing how you use it!</a:t>
            </a:r>
            <a:endParaRPr lang="en-US" sz="1600">
              <a:latin typeface="Arial" panose="020B0604020202020204" pitchFamily="34" charset="0"/>
              <a:cs typeface="Arial" panose="020B0604020202020204" pitchFamily="34" charset="0"/>
            </a:endParaRPr>
          </a:p>
        </p:txBody>
      </p:sp>
      <p:sp>
        <p:nvSpPr>
          <p:cNvPr id="5" name="Oval 4">
            <a:extLst>
              <a:ext uri="{FF2B5EF4-FFF2-40B4-BE49-F238E27FC236}">
                <a16:creationId xmlns:a16="http://schemas.microsoft.com/office/drawing/2014/main" id="{40E0914F-655E-EA7D-A58F-D678440B7C39}"/>
              </a:ext>
            </a:extLst>
          </p:cNvPr>
          <p:cNvSpPr/>
          <p:nvPr/>
        </p:nvSpPr>
        <p:spPr>
          <a:xfrm rot="5400000">
            <a:off x="6593640" y="3584193"/>
            <a:ext cx="366517" cy="726175"/>
          </a:xfrm>
          <a:prstGeom prst="ellipse">
            <a:avLst/>
          </a:prstGeom>
          <a:noFill/>
          <a:ln w="38100">
            <a:solidFill>
              <a:srgbClr val="194FD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2012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6" name="Text 3"/>
          <p:cNvSpPr/>
          <p:nvPr/>
        </p:nvSpPr>
        <p:spPr>
          <a:xfrm>
            <a:off x="1051560" y="2103120"/>
            <a:ext cx="6400800" cy="1463040"/>
          </a:xfrm>
          <a:prstGeom prst="rect">
            <a:avLst/>
          </a:prstGeom>
          <a:noFill/>
          <a:ln/>
        </p:spPr>
        <p:txBody>
          <a:bodyPr wrap="square" lIns="0" tIns="0" rIns="0" bIns="0" rtlCol="0" anchor="t"/>
          <a:lstStyle/>
          <a:p>
            <a:r>
              <a:rPr lang="en-US" sz="4400" b="1">
                <a:latin typeface="Arial" panose="020B0604020202020204" pitchFamily="34" charset="0"/>
                <a:ea typeface="Segoe UI" pitchFamily="34" charset="-122"/>
                <a:cs typeface="Arial" panose="020B0604020202020204" pitchFamily="34" charset="0"/>
              </a:rPr>
              <a:t>2026–27 Telarus Tech Trends Briefing</a:t>
            </a:r>
            <a:endParaRPr lang="en-US" sz="4400">
              <a:latin typeface="Arial" panose="020B0604020202020204" pitchFamily="34" charset="0"/>
              <a:cs typeface="Arial" panose="020B0604020202020204" pitchFamily="34" charset="0"/>
            </a:endParaRPr>
          </a:p>
        </p:txBody>
      </p:sp>
      <p:sp>
        <p:nvSpPr>
          <p:cNvPr id="8" name="Text 5"/>
          <p:cNvSpPr/>
          <p:nvPr/>
        </p:nvSpPr>
        <p:spPr>
          <a:xfrm>
            <a:off x="1051560" y="3664210"/>
            <a:ext cx="6309360" cy="731520"/>
          </a:xfrm>
          <a:prstGeom prst="rect">
            <a:avLst/>
          </a:prstGeom>
          <a:noFill/>
          <a:ln/>
        </p:spPr>
        <p:txBody>
          <a:bodyPr wrap="square" lIns="0" tIns="0" rIns="0" bIns="0" rtlCol="0" anchor="t"/>
          <a:lstStyle/>
          <a:p>
            <a:pPr marL="0" indent="0">
              <a:buNone/>
            </a:pPr>
            <a:r>
              <a:rPr lang="en-US" sz="1900">
                <a:solidFill>
                  <a:schemeClr val="tx1">
                    <a:lumMod val="65000"/>
                    <a:lumOff val="35000"/>
                  </a:schemeClr>
                </a:solidFill>
                <a:latin typeface="Arial" panose="020B0604020202020204" pitchFamily="34" charset="0"/>
                <a:ea typeface="Segoe UI" pitchFamily="34" charset="-122"/>
                <a:cs typeface="Arial" panose="020B0604020202020204" pitchFamily="34" charset="0"/>
              </a:rPr>
              <a:t>What changing IT buying behavior means for your business</a:t>
            </a:r>
            <a:endParaRPr lang="en-US" sz="1900">
              <a:solidFill>
                <a:schemeClr val="tx1">
                  <a:lumMod val="65000"/>
                  <a:lumOff val="35000"/>
                </a:schemeClr>
              </a:solidFill>
              <a:latin typeface="Arial" panose="020B0604020202020204" pitchFamily="34" charset="0"/>
              <a:cs typeface="Arial" panose="020B0604020202020204" pitchFamily="34" charset="0"/>
            </a:endParaRPr>
          </a:p>
        </p:txBody>
      </p:sp>
      <p:sp>
        <p:nvSpPr>
          <p:cNvPr id="9" name="Text 6"/>
          <p:cNvSpPr/>
          <p:nvPr/>
        </p:nvSpPr>
        <p:spPr>
          <a:xfrm>
            <a:off x="1051560" y="4892040"/>
            <a:ext cx="6309360" cy="365760"/>
          </a:xfrm>
          <a:prstGeom prst="rect">
            <a:avLst/>
          </a:prstGeom>
          <a:noFill/>
          <a:ln/>
        </p:spPr>
        <p:txBody>
          <a:bodyPr wrap="square" lIns="0" tIns="0" rIns="0" bIns="0" rtlCol="0" anchor="ctr"/>
          <a:lstStyle/>
          <a:p>
            <a:r>
              <a:rPr lang="en-US" sz="1500">
                <a:solidFill>
                  <a:schemeClr val="tx1">
                    <a:lumMod val="65000"/>
                    <a:lumOff val="35000"/>
                  </a:schemeClr>
                </a:solidFill>
                <a:latin typeface="Arial" panose="020B0604020202020204" pitchFamily="34" charset="0"/>
                <a:ea typeface="Segoe UI" pitchFamily="34" charset="-122"/>
                <a:cs typeface="Arial" panose="020B0604020202020204" pitchFamily="34" charset="0"/>
              </a:rPr>
              <a:t>Presented by </a:t>
            </a:r>
            <a:r>
              <a:rPr lang="en-US" sz="15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500">
              <a:solidFill>
                <a:srgbClr val="C00000"/>
              </a:solidFill>
              <a:latin typeface="Arial" panose="020B0604020202020204" pitchFamily="34" charset="0"/>
              <a:cs typeface="Arial" panose="020B0604020202020204" pitchFamily="34" charset="0"/>
            </a:endParaRPr>
          </a:p>
        </p:txBody>
      </p:sp>
      <p:sp>
        <p:nvSpPr>
          <p:cNvPr id="2" name="Text 6">
            <a:extLst>
              <a:ext uri="{FF2B5EF4-FFF2-40B4-BE49-F238E27FC236}">
                <a16:creationId xmlns:a16="http://schemas.microsoft.com/office/drawing/2014/main" id="{8A518321-0DB8-E5BC-E249-1E6D3212ADB0}"/>
              </a:ext>
            </a:extLst>
          </p:cNvPr>
          <p:cNvSpPr/>
          <p:nvPr/>
        </p:nvSpPr>
        <p:spPr>
          <a:xfrm>
            <a:off x="1051560" y="584200"/>
            <a:ext cx="5862320" cy="365760"/>
          </a:xfrm>
          <a:prstGeom prst="rect">
            <a:avLst/>
          </a:prstGeom>
          <a:noFill/>
          <a:ln/>
        </p:spPr>
        <p:txBody>
          <a:bodyPr wrap="square" lIns="0" tIns="0" rIns="0" bIns="0" rtlCol="0" anchor="ctr"/>
          <a:lstStyle/>
          <a:p>
            <a:r>
              <a:rPr lang="en-US" sz="1500" b="1">
                <a:solidFill>
                  <a:srgbClr val="C00000"/>
                </a:solidFill>
                <a:latin typeface="Arial" panose="020B0604020202020204" pitchFamily="34" charset="0"/>
                <a:ea typeface="Segoe UI" pitchFamily="34" charset="-122"/>
                <a:cs typeface="Arial" panose="020B0604020202020204" pitchFamily="34" charset="0"/>
              </a:rPr>
              <a:t>[YOUR LOGO HERE]</a:t>
            </a:r>
            <a:endParaRPr lang="en-US" sz="1500">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9" name="Card background">
            <a:extLst>
              <a:ext uri="{FF2B5EF4-FFF2-40B4-BE49-F238E27FC236}">
                <a16:creationId xmlns:a16="http://schemas.microsoft.com/office/drawing/2014/main" id="{5BA19440-D11E-7B9F-BF52-DE3309F9512A}"/>
              </a:ext>
              <a:ext uri="{C183D7F6-B498-43B3-948B-1728B52AA6E4}">
                <adec:decorative xmlns:adec="http://schemas.microsoft.com/office/drawing/2017/decorative" val="1"/>
              </a:ext>
            </a:extLst>
          </p:cNvPr>
          <p:cNvSpPr/>
          <p:nvPr/>
        </p:nvSpPr>
        <p:spPr>
          <a:xfrm>
            <a:off x="777240" y="2183638"/>
            <a:ext cx="5138368" cy="3110738"/>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777240" y="822960"/>
            <a:ext cx="10454335" cy="1188720"/>
          </a:xfrm>
          <a:prstGeom prst="rect">
            <a:avLst/>
          </a:prstGeom>
          <a:noFill/>
          <a:ln/>
        </p:spPr>
        <p:txBody>
          <a:bodyPr wrap="square" lIns="0" tIns="0" rIns="0" bIns="0" rtlCol="0" anchor="t"/>
          <a:lstStyle/>
          <a:p>
            <a:pPr marL="0" indent="0">
              <a:lnSpc>
                <a:spcPct val="105000"/>
              </a:lnSpc>
              <a:buNone/>
            </a:pPr>
            <a:r>
              <a:rPr lang="en-US" sz="3000" b="1">
                <a:solidFill>
                  <a:srgbClr val="1F2933"/>
                </a:solidFill>
                <a:latin typeface="Arial" panose="020B0604020202020204" pitchFamily="34" charset="0"/>
                <a:ea typeface="Segoe UI" pitchFamily="34" charset="-122"/>
                <a:cs typeface="Arial" panose="020B0604020202020204" pitchFamily="34" charset="0"/>
              </a:rPr>
              <a:t>Technology Budgets Are Growing.</a:t>
            </a:r>
            <a:endParaRPr lang="en-US" sz="3000">
              <a:latin typeface="Arial" panose="020B0604020202020204" pitchFamily="34" charset="0"/>
              <a:cs typeface="Arial" panose="020B0604020202020204" pitchFamily="34" charset="0"/>
            </a:endParaRPr>
          </a:p>
          <a:p>
            <a:pPr>
              <a:lnSpc>
                <a:spcPct val="105000"/>
              </a:lnSpc>
            </a:pPr>
            <a:r>
              <a:rPr lang="en-US" sz="3000" b="1">
                <a:solidFill>
                  <a:srgbClr val="1F2933"/>
                </a:solidFill>
                <a:latin typeface="Arial" panose="020B0604020202020204" pitchFamily="34" charset="0"/>
                <a:ea typeface="Segoe UI" pitchFamily="34" charset="-122"/>
                <a:cs typeface="Arial" panose="020B0604020202020204" pitchFamily="34" charset="0"/>
              </a:rPr>
              <a:t>And Buying Behavior is Changing.</a:t>
            </a:r>
            <a:endParaRPr lang="en-US" sz="3000">
              <a:latin typeface="Arial" panose="020B0604020202020204" pitchFamily="34" charset="0"/>
              <a:cs typeface="Arial" panose="020B0604020202020204" pitchFamily="34" charset="0"/>
            </a:endParaRPr>
          </a:p>
        </p:txBody>
      </p:sp>
      <p:sp>
        <p:nvSpPr>
          <p:cNvPr id="11" name="Text 8"/>
          <p:cNvSpPr/>
          <p:nvPr/>
        </p:nvSpPr>
        <p:spPr>
          <a:xfrm>
            <a:off x="6492240" y="2514600"/>
            <a:ext cx="4937760" cy="365760"/>
          </a:xfrm>
          <a:prstGeom prst="rect">
            <a:avLst/>
          </a:prstGeom>
          <a:noFill/>
          <a:ln/>
        </p:spPr>
        <p:txBody>
          <a:bodyPr wrap="square" lIns="0" tIns="0" rIns="0" bIns="0" rtlCol="0" anchor="t"/>
          <a:lstStyle/>
          <a:p>
            <a:pPr marL="0" indent="0">
              <a:buNone/>
            </a:pPr>
            <a:r>
              <a:rPr lang="en-US" sz="1600" b="1">
                <a:solidFill>
                  <a:srgbClr val="1F2933"/>
                </a:solidFill>
                <a:latin typeface="Arial" panose="020B0604020202020204" pitchFamily="34" charset="0"/>
                <a:ea typeface="Segoe UI" pitchFamily="34" charset="-122"/>
                <a:cs typeface="Arial" panose="020B0604020202020204" pitchFamily="34" charset="0"/>
              </a:rPr>
              <a:t>What the data is telling us</a:t>
            </a:r>
            <a:endParaRPr lang="en-US" sz="1600">
              <a:latin typeface="Arial" panose="020B0604020202020204" pitchFamily="34" charset="0"/>
              <a:cs typeface="Arial" panose="020B0604020202020204" pitchFamily="34" charset="0"/>
            </a:endParaRPr>
          </a:p>
        </p:txBody>
      </p:sp>
      <p:sp>
        <p:nvSpPr>
          <p:cNvPr id="13" name="Text 10"/>
          <p:cNvSpPr/>
          <p:nvPr/>
        </p:nvSpPr>
        <p:spPr>
          <a:xfrm>
            <a:off x="6492240" y="2971800"/>
            <a:ext cx="4937760" cy="1088428"/>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500">
                <a:solidFill>
                  <a:srgbClr val="1F2933"/>
                </a:solidFill>
                <a:latin typeface="Arial" panose="020B0604020202020204" pitchFamily="34" charset="0"/>
                <a:ea typeface="Segoe UI" pitchFamily="34" charset="-122"/>
                <a:cs typeface="Arial" panose="020B0604020202020204" pitchFamily="34" charset="0"/>
              </a:rPr>
              <a:t>Spending is still growing — and it is shifting, not simply expanding</a:t>
            </a:r>
            <a:endParaRPr lang="en-US" sz="1500">
              <a:solidFill>
                <a:srgbClr val="1F2933"/>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a:solidFill>
                  <a:srgbClr val="1F2933"/>
                </a:solidFill>
                <a:latin typeface="Arial" panose="020B0604020202020204" pitchFamily="34" charset="0"/>
                <a:ea typeface="Segoe UI" pitchFamily="34" charset="-122"/>
                <a:cs typeface="Arial" panose="020B0604020202020204" pitchFamily="34" charset="0"/>
              </a:rPr>
              <a:t>Buyers are more selective and more outcome-focused</a:t>
            </a:r>
            <a:endParaRPr lang="en-US" sz="1500">
              <a:solidFill>
                <a:srgbClr val="1F2933"/>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500">
                <a:solidFill>
                  <a:srgbClr val="1F2933"/>
                </a:solidFill>
                <a:latin typeface="Arial" panose="020B0604020202020204" pitchFamily="34" charset="0"/>
                <a:ea typeface="Segoe UI" pitchFamily="34" charset="-122"/>
                <a:cs typeface="Arial" panose="020B0604020202020204" pitchFamily="34" charset="0"/>
              </a:rPr>
              <a:t>Execution risk now weighs as heavily as price</a:t>
            </a:r>
            <a:endParaRPr lang="en-US" sz="1500">
              <a:latin typeface="Arial" panose="020B0604020202020204" pitchFamily="34" charset="0"/>
              <a:cs typeface="Arial" panose="020B0604020202020204" pitchFamily="34" charset="0"/>
            </a:endParaRPr>
          </a:p>
          <a:p>
            <a:pPr marL="0" indent="0">
              <a:buNone/>
            </a:pPr>
            <a:endParaRPr lang="en-US" sz="1500">
              <a:latin typeface="Arial" panose="020B0604020202020204" pitchFamily="34" charset="0"/>
              <a:cs typeface="Arial" panose="020B0604020202020204" pitchFamily="34" charset="0"/>
            </a:endParaRPr>
          </a:p>
        </p:txBody>
      </p:sp>
      <p:sp>
        <p:nvSpPr>
          <p:cNvPr id="19" name="Text 16">
            <a:extLst>
              <a:ext uri="{C183D7F6-B498-43B3-948B-1728B52AA6E4}">
                <adec:decorative xmlns:adec="http://schemas.microsoft.com/office/drawing/2017/decorative" val="0"/>
              </a:ext>
            </a:extLst>
          </p:cNvPr>
          <p:cNvSpPr/>
          <p:nvPr/>
        </p:nvSpPr>
        <p:spPr>
          <a:xfrm>
            <a:off x="6492240" y="4060228"/>
            <a:ext cx="4937760" cy="365760"/>
          </a:xfrm>
          <a:prstGeom prst="rect">
            <a:avLst/>
          </a:prstGeom>
          <a:noFill/>
          <a:ln/>
        </p:spPr>
        <p:txBody>
          <a:bodyPr wrap="square" lIns="0" tIns="0" rIns="0" bIns="0" rtlCol="0" anchor="t"/>
          <a:lstStyle/>
          <a:p>
            <a:r>
              <a:rPr lang="en-US" sz="1100" i="1">
                <a:solidFill>
                  <a:srgbClr val="6B7280"/>
                </a:solidFill>
                <a:latin typeface="Arial" panose="020B0604020202020204" pitchFamily="34" charset="0"/>
                <a:ea typeface="Segoe UI" pitchFamily="34" charset="-122"/>
                <a:cs typeface="Arial" panose="020B0604020202020204" pitchFamily="34" charset="0"/>
              </a:rPr>
              <a:t>Based on research with over 503 IT buyers and 452 technology advisors</a:t>
            </a:r>
            <a:endParaRPr lang="en-US" sz="1100">
              <a:latin typeface="Arial" panose="020B0604020202020204" pitchFamily="34" charset="0"/>
              <a:cs typeface="Arial" panose="020B0604020202020204" pitchFamily="34" charset="0"/>
            </a:endParaRPr>
          </a:p>
        </p:txBody>
      </p:sp>
      <p:sp>
        <p:nvSpPr>
          <p:cNvPr id="20" name="Footer rule">
            <a:extLs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1" name="Text 18"/>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9E981D0D-58D8-9694-C386-DE41383055AD}"/>
              </a:ext>
            </a:extLst>
          </p:cNvPr>
          <p:cNvSpPr txBox="1">
            <a:spLocks/>
          </p:cNvSpPr>
          <p:nvPr/>
        </p:nvSpPr>
        <p:spPr>
          <a:xfrm>
            <a:off x="1097207" y="2648642"/>
            <a:ext cx="2394283" cy="1229455"/>
          </a:xfrm>
          <a:prstGeom prst="rect">
            <a:avLst/>
          </a:prstGeom>
        </p:spPr>
        <p:txBody>
          <a:bodyPr wrap="none" anchor="t">
            <a:noAutofit/>
          </a:bodyPr>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7200" b="1" i="0" u="none" strike="noStrike" kern="1200" cap="none" spc="0" normalizeH="0" baseline="0" noProof="0">
                <a:ln>
                  <a:noFill/>
                </a:ln>
                <a:solidFill>
                  <a:srgbClr val="2057D6"/>
                </a:solidFill>
                <a:effectLst/>
                <a:uLnTx/>
                <a:uFillTx/>
              </a:rPr>
              <a:t>84%</a:t>
            </a:r>
          </a:p>
        </p:txBody>
      </p:sp>
      <p:sp>
        <p:nvSpPr>
          <p:cNvPr id="8" name="TextBox 7">
            <a:extLst>
              <a:ext uri="{FF2B5EF4-FFF2-40B4-BE49-F238E27FC236}">
                <a16:creationId xmlns:a16="http://schemas.microsoft.com/office/drawing/2014/main" id="{CB7076A0-8DD3-FED2-B6E4-2C1B4C2E3E77}"/>
              </a:ext>
            </a:extLst>
          </p:cNvPr>
          <p:cNvSpPr txBox="1"/>
          <p:nvPr/>
        </p:nvSpPr>
        <p:spPr>
          <a:xfrm>
            <a:off x="1097206" y="3697709"/>
            <a:ext cx="4602555" cy="1077218"/>
          </a:xfrm>
          <a:prstGeom prst="rect">
            <a:avLst/>
          </a:prstGeom>
          <a:noFill/>
        </p:spPr>
        <p:txBody>
          <a:bodyPr wrap="square" rtlCol="0">
            <a:spAutoFit/>
          </a:bodyPr>
          <a:lstStyle/>
          <a:p>
            <a:pPr lvl="0">
              <a:defRPr/>
            </a:pPr>
            <a:r>
              <a:rPr lang="en-US" sz="1600" b="1">
                <a:latin typeface="Arial" panose="020B0604020202020204" pitchFamily="34" charset="0"/>
                <a:cs typeface="Arial" panose="020B0604020202020204" pitchFamily="34" charset="0"/>
              </a:rPr>
              <a:t>of organizations expect technology budgets to increase </a:t>
            </a:r>
            <a:r>
              <a:rPr lang="en-US" sz="1600">
                <a:latin typeface="Arial" panose="020B0604020202020204" pitchFamily="34" charset="0"/>
                <a:cs typeface="Arial" panose="020B0604020202020204" pitchFamily="34" charset="0"/>
              </a:rPr>
              <a:t>(up 77% from last year), with executives now prioritizing business outcomes over cost savings.</a:t>
            </a:r>
            <a:endParaRPr kumimoji="0" lang="en-US" sz="160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5" name="Text 2"/>
          <p:cNvSpPr/>
          <p:nvPr/>
        </p:nvSpPr>
        <p:spPr>
          <a:xfrm>
            <a:off x="777240" y="822960"/>
            <a:ext cx="10454335" cy="1188720"/>
          </a:xfrm>
          <a:prstGeom prst="rect">
            <a:avLst/>
          </a:prstGeom>
          <a:noFill/>
          <a:ln/>
        </p:spPr>
        <p:txBody>
          <a:bodyPr wrap="square" lIns="0" tIns="0" rIns="0" bIns="0" rtlCol="0" anchor="t"/>
          <a:lstStyle/>
          <a:p>
            <a:pPr marL="0" indent="0">
              <a:buNone/>
            </a:pPr>
            <a:r>
              <a:rPr lang="en-US" sz="3000" b="1">
                <a:solidFill>
                  <a:srgbClr val="1F2933"/>
                </a:solidFill>
                <a:latin typeface="Arial" panose="020B0604020202020204" pitchFamily="34" charset="0"/>
                <a:ea typeface="Segoe UI" pitchFamily="34" charset="-122"/>
                <a:cs typeface="Arial" panose="020B0604020202020204" pitchFamily="34" charset="0"/>
              </a:rPr>
              <a:t>We Heard Three Clear Messages</a:t>
            </a:r>
            <a:endParaRPr lang="en-US" sz="3000">
              <a:latin typeface="Arial" panose="020B0604020202020204" pitchFamily="34" charset="0"/>
              <a:cs typeface="Arial" panose="020B0604020202020204" pitchFamily="34" charset="0"/>
            </a:endParaRPr>
          </a:p>
          <a:p>
            <a:pPr marL="0" indent="0">
              <a:buNone/>
            </a:pPr>
            <a:r>
              <a:rPr lang="en-US" sz="3000" b="1">
                <a:solidFill>
                  <a:srgbClr val="1F2933"/>
                </a:solidFill>
                <a:latin typeface="Arial" panose="020B0604020202020204" pitchFamily="34" charset="0"/>
                <a:ea typeface="Segoe UI" pitchFamily="34" charset="-122"/>
                <a:cs typeface="Arial" panose="020B0604020202020204" pitchFamily="34" charset="0"/>
              </a:rPr>
              <a:t>From Buyers Like You </a:t>
            </a:r>
            <a:endParaRPr lang="en-US" sz="3000">
              <a:latin typeface="Arial" panose="020B0604020202020204" pitchFamily="34" charset="0"/>
              <a:cs typeface="Arial" panose="020B0604020202020204" pitchFamily="34" charset="0"/>
            </a:endParaRPr>
          </a:p>
        </p:txBody>
      </p:sp>
      <p:sp>
        <p:nvSpPr>
          <p:cNvPr id="7" name="Card background">
            <a:extLst>
              <a:ext uri="{C183D7F6-B498-43B3-948B-1728B52AA6E4}">
                <adec:decorative xmlns:adec="http://schemas.microsoft.com/office/drawing/2017/decorative" val="1"/>
              </a:ext>
            </a:extLst>
          </p:cNvPr>
          <p:cNvSpPr/>
          <p:nvPr/>
        </p:nvSpPr>
        <p:spPr>
          <a:xfrm>
            <a:off x="777240" y="2067526"/>
            <a:ext cx="3291840" cy="2431905"/>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9" name="Text 6"/>
          <p:cNvSpPr/>
          <p:nvPr/>
        </p:nvSpPr>
        <p:spPr>
          <a:xfrm>
            <a:off x="1097280" y="2238894"/>
            <a:ext cx="2651760" cy="548640"/>
          </a:xfrm>
          <a:prstGeom prst="rect">
            <a:avLst/>
          </a:prstGeom>
          <a:noFill/>
          <a:ln/>
        </p:spPr>
        <p:txBody>
          <a:bodyPr wrap="square" lIns="0" tIns="0" rIns="0" bIns="0" rtlCol="0" anchor="t"/>
          <a:lstStyle/>
          <a:p>
            <a:pPr marL="0" indent="0">
              <a:buNone/>
            </a:pPr>
            <a:r>
              <a:rPr lang="en-US" sz="2600" b="1">
                <a:solidFill>
                  <a:srgbClr val="58BE8A"/>
                </a:solidFill>
                <a:latin typeface="Arial" panose="020B0604020202020204" pitchFamily="34" charset="0"/>
                <a:ea typeface="Segoe UI" pitchFamily="34" charset="-122"/>
                <a:cs typeface="Arial" panose="020B0604020202020204" pitchFamily="34" charset="0"/>
              </a:rPr>
              <a:t>1</a:t>
            </a:r>
            <a:endParaRPr lang="en-US" sz="2600">
              <a:solidFill>
                <a:srgbClr val="58BE8A"/>
              </a:solidFill>
              <a:latin typeface="Arial" panose="020B0604020202020204" pitchFamily="34" charset="0"/>
              <a:cs typeface="Arial" panose="020B0604020202020204" pitchFamily="34" charset="0"/>
            </a:endParaRPr>
          </a:p>
        </p:txBody>
      </p:sp>
      <p:sp>
        <p:nvSpPr>
          <p:cNvPr id="10" name="Text 7"/>
          <p:cNvSpPr/>
          <p:nvPr/>
        </p:nvSpPr>
        <p:spPr>
          <a:xfrm>
            <a:off x="1097280" y="2805822"/>
            <a:ext cx="2651760" cy="731520"/>
          </a:xfrm>
          <a:prstGeom prst="rect">
            <a:avLst/>
          </a:prstGeom>
          <a:noFill/>
          <a:ln/>
        </p:spPr>
        <p:txBody>
          <a:bodyPr wrap="square" lIns="0" tIns="0" rIns="0" bIns="0" rtlCol="0" anchor="t"/>
          <a:lstStyle/>
          <a:p>
            <a:pPr marL="0" indent="0">
              <a:buNone/>
            </a:pPr>
            <a:r>
              <a:rPr lang="en-US" sz="1700" b="1">
                <a:solidFill>
                  <a:srgbClr val="1F2933"/>
                </a:solidFill>
                <a:latin typeface="Arial" panose="020B0604020202020204" pitchFamily="34" charset="0"/>
                <a:ea typeface="Segoe UI" pitchFamily="34" charset="-122"/>
                <a:cs typeface="Arial" panose="020B0604020202020204" pitchFamily="34" charset="0"/>
              </a:rPr>
              <a:t>Decisions are interconnected</a:t>
            </a:r>
            <a:endParaRPr lang="en-US" sz="1700">
              <a:latin typeface="Arial" panose="020B0604020202020204" pitchFamily="34" charset="0"/>
              <a:cs typeface="Arial" panose="020B0604020202020204" pitchFamily="34" charset="0"/>
            </a:endParaRPr>
          </a:p>
        </p:txBody>
      </p:sp>
      <p:sp>
        <p:nvSpPr>
          <p:cNvPr id="11" name="Text 8"/>
          <p:cNvSpPr/>
          <p:nvPr/>
        </p:nvSpPr>
        <p:spPr>
          <a:xfrm>
            <a:off x="1097280" y="3440079"/>
            <a:ext cx="2651760" cy="822960"/>
          </a:xfrm>
          <a:prstGeom prst="rect">
            <a:avLst/>
          </a:prstGeom>
          <a:noFill/>
          <a:ln/>
        </p:spPr>
        <p:txBody>
          <a:bodyPr wrap="square" lIns="0" tIns="0" rIns="0" bIns="0" rtlCol="0" anchor="t"/>
          <a:lstStyle/>
          <a:p>
            <a:pPr marL="0" indent="0">
              <a:buNone/>
            </a:pPr>
            <a:r>
              <a:rPr lang="en-US" sz="13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Technology choices are increasingly evaluated together to solve business challenges, not as siloed purchases.</a:t>
            </a:r>
            <a:endParaRPr lang="en-US" sz="130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Card background">
            <a:extLst>
              <a:ext uri="{C183D7F6-B498-43B3-948B-1728B52AA6E4}">
                <adec:decorative xmlns:adec="http://schemas.microsoft.com/office/drawing/2017/decorative" val="1"/>
              </a:ext>
            </a:extLst>
          </p:cNvPr>
          <p:cNvSpPr/>
          <p:nvPr/>
        </p:nvSpPr>
        <p:spPr>
          <a:xfrm>
            <a:off x="4434840" y="2067526"/>
            <a:ext cx="3291840" cy="2431905"/>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14" name="Text 11"/>
          <p:cNvSpPr/>
          <p:nvPr/>
        </p:nvSpPr>
        <p:spPr>
          <a:xfrm>
            <a:off x="4754880" y="2238894"/>
            <a:ext cx="2651760" cy="548640"/>
          </a:xfrm>
          <a:prstGeom prst="rect">
            <a:avLst/>
          </a:prstGeom>
          <a:noFill/>
          <a:ln/>
        </p:spPr>
        <p:txBody>
          <a:bodyPr wrap="square" lIns="0" tIns="0" rIns="0" bIns="0" rtlCol="0" anchor="t"/>
          <a:lstStyle/>
          <a:p>
            <a:pPr marL="0" indent="0">
              <a:buNone/>
            </a:pPr>
            <a:r>
              <a:rPr lang="en-US" sz="2600" b="1">
                <a:solidFill>
                  <a:srgbClr val="036B69"/>
                </a:solidFill>
                <a:latin typeface="Arial" panose="020B0604020202020204" pitchFamily="34" charset="0"/>
                <a:ea typeface="Segoe UI" pitchFamily="34" charset="-122"/>
                <a:cs typeface="Arial" panose="020B0604020202020204" pitchFamily="34" charset="0"/>
              </a:rPr>
              <a:t>2</a:t>
            </a:r>
            <a:endParaRPr lang="en-US" sz="2600">
              <a:solidFill>
                <a:srgbClr val="036B69"/>
              </a:solidFill>
              <a:latin typeface="Arial" panose="020B0604020202020204" pitchFamily="34" charset="0"/>
              <a:cs typeface="Arial" panose="020B0604020202020204" pitchFamily="34" charset="0"/>
            </a:endParaRPr>
          </a:p>
        </p:txBody>
      </p:sp>
      <p:sp>
        <p:nvSpPr>
          <p:cNvPr id="15" name="Text 12"/>
          <p:cNvSpPr/>
          <p:nvPr/>
        </p:nvSpPr>
        <p:spPr>
          <a:xfrm>
            <a:off x="4754880" y="2805822"/>
            <a:ext cx="2651760" cy="731520"/>
          </a:xfrm>
          <a:prstGeom prst="rect">
            <a:avLst/>
          </a:prstGeom>
          <a:noFill/>
          <a:ln/>
        </p:spPr>
        <p:txBody>
          <a:bodyPr wrap="square" lIns="0" tIns="0" rIns="0" bIns="0" rtlCol="0" anchor="t"/>
          <a:lstStyle/>
          <a:p>
            <a:pPr marL="0" indent="0">
              <a:buNone/>
            </a:pPr>
            <a:r>
              <a:rPr lang="en-US" sz="1700" b="1">
                <a:solidFill>
                  <a:srgbClr val="1F2933"/>
                </a:solidFill>
                <a:latin typeface="Arial" panose="020B0604020202020204" pitchFamily="34" charset="0"/>
                <a:ea typeface="Segoe UI" pitchFamily="34" charset="-122"/>
                <a:cs typeface="Arial" panose="020B0604020202020204" pitchFamily="34" charset="0"/>
              </a:rPr>
              <a:t>Execution beats price alone</a:t>
            </a:r>
            <a:endParaRPr lang="en-US" sz="1700">
              <a:latin typeface="Arial" panose="020B0604020202020204" pitchFamily="34" charset="0"/>
              <a:cs typeface="Arial" panose="020B0604020202020204" pitchFamily="34" charset="0"/>
            </a:endParaRPr>
          </a:p>
        </p:txBody>
      </p:sp>
      <p:sp>
        <p:nvSpPr>
          <p:cNvPr id="16" name="Text 13"/>
          <p:cNvSpPr/>
          <p:nvPr/>
        </p:nvSpPr>
        <p:spPr>
          <a:xfrm>
            <a:off x="4754880" y="3440079"/>
            <a:ext cx="2651760" cy="822960"/>
          </a:xfrm>
          <a:prstGeom prst="rect">
            <a:avLst/>
          </a:prstGeom>
          <a:noFill/>
          <a:ln/>
        </p:spPr>
        <p:txBody>
          <a:bodyPr wrap="square" lIns="0" tIns="0" rIns="0" bIns="0" rtlCol="0" anchor="t"/>
          <a:lstStyle/>
          <a:p>
            <a:pPr marL="0" indent="0">
              <a:buNone/>
            </a:pPr>
            <a:r>
              <a:rPr lang="en-US" sz="13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Buyers value partners who can help them deliver, not just procure.</a:t>
            </a:r>
            <a:endParaRPr lang="en-US" sz="1300">
              <a:solidFill>
                <a:schemeClr val="tx1">
                  <a:lumMod val="75000"/>
                  <a:lumOff val="25000"/>
                </a:schemeClr>
              </a:solidFill>
              <a:latin typeface="Arial" panose="020B0604020202020204" pitchFamily="34" charset="0"/>
              <a:cs typeface="Arial" panose="020B0604020202020204" pitchFamily="34" charset="0"/>
            </a:endParaRPr>
          </a:p>
        </p:txBody>
      </p:sp>
      <p:sp>
        <p:nvSpPr>
          <p:cNvPr id="17" name="Card background">
            <a:extLst>
              <a:ext uri="{C183D7F6-B498-43B3-948B-1728B52AA6E4}">
                <adec:decorative xmlns:adec="http://schemas.microsoft.com/office/drawing/2017/decorative" val="1"/>
              </a:ext>
            </a:extLst>
          </p:cNvPr>
          <p:cNvSpPr/>
          <p:nvPr/>
        </p:nvSpPr>
        <p:spPr>
          <a:xfrm>
            <a:off x="8092440" y="2067526"/>
            <a:ext cx="3291840" cy="2431905"/>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19" name="Text 16"/>
          <p:cNvSpPr/>
          <p:nvPr/>
        </p:nvSpPr>
        <p:spPr>
          <a:xfrm>
            <a:off x="8412480" y="2238894"/>
            <a:ext cx="2651760" cy="548640"/>
          </a:xfrm>
          <a:prstGeom prst="rect">
            <a:avLst/>
          </a:prstGeom>
          <a:noFill/>
          <a:ln/>
        </p:spPr>
        <p:txBody>
          <a:bodyPr wrap="square" lIns="0" tIns="0" rIns="0" bIns="0" rtlCol="0" anchor="t"/>
          <a:lstStyle/>
          <a:p>
            <a:pPr marL="0" indent="0">
              <a:buNone/>
            </a:pPr>
            <a:r>
              <a:rPr lang="en-US" sz="2600" b="1">
                <a:solidFill>
                  <a:srgbClr val="194FD6"/>
                </a:solidFill>
                <a:latin typeface="Arial" panose="020B0604020202020204" pitchFamily="34" charset="0"/>
                <a:ea typeface="Segoe UI" pitchFamily="34" charset="-122"/>
                <a:cs typeface="Arial" panose="020B0604020202020204" pitchFamily="34" charset="0"/>
              </a:rPr>
              <a:t>3</a:t>
            </a:r>
            <a:endParaRPr lang="en-US" sz="2600">
              <a:solidFill>
                <a:srgbClr val="194FD6"/>
              </a:solidFill>
              <a:latin typeface="Arial" panose="020B0604020202020204" pitchFamily="34" charset="0"/>
              <a:cs typeface="Arial" panose="020B0604020202020204" pitchFamily="34" charset="0"/>
            </a:endParaRPr>
          </a:p>
        </p:txBody>
      </p:sp>
      <p:sp>
        <p:nvSpPr>
          <p:cNvPr id="20" name="Text 17"/>
          <p:cNvSpPr/>
          <p:nvPr/>
        </p:nvSpPr>
        <p:spPr>
          <a:xfrm>
            <a:off x="8412480" y="2805822"/>
            <a:ext cx="2651760" cy="731520"/>
          </a:xfrm>
          <a:prstGeom prst="rect">
            <a:avLst/>
          </a:prstGeom>
          <a:noFill/>
          <a:ln/>
        </p:spPr>
        <p:txBody>
          <a:bodyPr wrap="square" lIns="0" tIns="0" rIns="0" bIns="0" rtlCol="0" anchor="t"/>
          <a:lstStyle/>
          <a:p>
            <a:pPr marL="0" indent="0">
              <a:buNone/>
            </a:pPr>
            <a:r>
              <a:rPr lang="en-US" sz="1700" b="1">
                <a:solidFill>
                  <a:srgbClr val="1F2933"/>
                </a:solidFill>
                <a:latin typeface="Arial" panose="020B0604020202020204" pitchFamily="34" charset="0"/>
                <a:ea typeface="Segoe UI" pitchFamily="34" charset="-122"/>
                <a:cs typeface="Arial" panose="020B0604020202020204" pitchFamily="34" charset="0"/>
              </a:rPr>
              <a:t>Renewals are growth moments</a:t>
            </a:r>
            <a:endParaRPr lang="en-US" sz="1700">
              <a:latin typeface="Arial" panose="020B0604020202020204" pitchFamily="34" charset="0"/>
              <a:cs typeface="Arial" panose="020B0604020202020204" pitchFamily="34" charset="0"/>
            </a:endParaRPr>
          </a:p>
        </p:txBody>
      </p:sp>
      <p:sp>
        <p:nvSpPr>
          <p:cNvPr id="21" name="Text 18"/>
          <p:cNvSpPr/>
          <p:nvPr/>
        </p:nvSpPr>
        <p:spPr>
          <a:xfrm>
            <a:off x="8412480" y="3440079"/>
            <a:ext cx="2651760" cy="822960"/>
          </a:xfrm>
          <a:prstGeom prst="rect">
            <a:avLst/>
          </a:prstGeom>
          <a:noFill/>
          <a:ln/>
        </p:spPr>
        <p:txBody>
          <a:bodyPr wrap="square" lIns="0" tIns="0" rIns="0" bIns="0" rtlCol="0" anchor="t"/>
          <a:lstStyle/>
          <a:p>
            <a:pPr marL="0" indent="0">
              <a:buNone/>
            </a:pPr>
            <a:r>
              <a:rPr lang="en-US" sz="13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Contract dates have become strategic checkpoints, not admin tasks.</a:t>
            </a:r>
            <a:endParaRPr lang="en-US" sz="130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Text 19"/>
          <p:cNvSpPr/>
          <p:nvPr/>
        </p:nvSpPr>
        <p:spPr>
          <a:xfrm>
            <a:off x="777240" y="4670799"/>
            <a:ext cx="10637215" cy="365760"/>
          </a:xfrm>
          <a:prstGeom prst="rect">
            <a:avLst/>
          </a:prstGeom>
          <a:noFill/>
          <a:ln/>
        </p:spPr>
        <p:txBody>
          <a:bodyPr wrap="square" lIns="0" tIns="0" rIns="0" bIns="0" rtlCol="0" anchor="t"/>
          <a:lstStyle/>
          <a:p>
            <a:pPr marL="0" indent="0">
              <a:buNone/>
            </a:pPr>
            <a:r>
              <a:rPr lang="en-US" sz="1600" b="1">
                <a:solidFill>
                  <a:schemeClr val="tx1">
                    <a:lumMod val="75000"/>
                    <a:lumOff val="25000"/>
                  </a:schemeClr>
                </a:solidFill>
                <a:latin typeface="Arial" panose="020B0604020202020204" pitchFamily="34" charset="0"/>
                <a:ea typeface="Segoe UI" pitchFamily="34" charset="-122"/>
                <a:cs typeface="Arial" panose="020B0604020202020204" pitchFamily="34" charset="0"/>
              </a:rPr>
              <a:t>Two-thirds (66%) of organizations already engage a technology advisor to help navigate these shifts </a:t>
            </a:r>
            <a:endParaRPr lang="en-US" sz="1600" b="1">
              <a:solidFill>
                <a:schemeClr val="tx1">
                  <a:lumMod val="75000"/>
                  <a:lumOff val="25000"/>
                </a:schemeClr>
              </a:solidFill>
              <a:latin typeface="Arial" panose="020B0604020202020204" pitchFamily="34" charset="0"/>
              <a:cs typeface="Arial" panose="020B0604020202020204" pitchFamily="34" charset="0"/>
            </a:endParaRPr>
          </a:p>
        </p:txBody>
      </p:sp>
      <p:sp>
        <p:nvSpPr>
          <p:cNvPr id="23" name="Text 20"/>
          <p:cNvSpPr/>
          <p:nvPr/>
        </p:nvSpPr>
        <p:spPr>
          <a:xfrm>
            <a:off x="777240" y="5567920"/>
            <a:ext cx="10637215" cy="411480"/>
          </a:xfrm>
          <a:prstGeom prst="rect">
            <a:avLst/>
          </a:prstGeom>
          <a:noFill/>
          <a:ln/>
        </p:spPr>
        <p:txBody>
          <a:bodyPr wrap="square" lIns="0" tIns="0" rIns="0" bIns="0" rtlCol="0" anchor="t"/>
          <a:lstStyle/>
          <a:p>
            <a:pPr marL="0" indent="0">
              <a:buNone/>
            </a:pPr>
            <a:r>
              <a:rPr lang="en-US" sz="16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Here's what those shifts mean for </a:t>
            </a:r>
            <a:r>
              <a:rPr lang="en-US" sz="1600" b="1">
                <a:solidFill>
                  <a:srgbClr val="C00000"/>
                </a:solidFill>
                <a:latin typeface="Arial" panose="020B0604020202020204" pitchFamily="34" charset="0"/>
                <a:ea typeface="Segoe UI" pitchFamily="34" charset="-122"/>
                <a:cs typeface="Arial" panose="020B0604020202020204" pitchFamily="34" charset="0"/>
              </a:rPr>
              <a:t>[Client Company] </a:t>
            </a:r>
            <a:r>
              <a:rPr lang="en-US" sz="16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 and how we can act on them together.</a:t>
            </a:r>
            <a:endParaRPr lang="en-US" sz="160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Text 18">
            <a:extLst>
              <a:ext uri="{FF2B5EF4-FFF2-40B4-BE49-F238E27FC236}">
                <a16:creationId xmlns:a16="http://schemas.microsoft.com/office/drawing/2014/main" id="{B4895B24-03E4-7E08-A2E3-0C6EF89FFBA3}"/>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7" name="Footer rule">
            <a:extLst>
              <a:ext uri="{FF2B5EF4-FFF2-40B4-BE49-F238E27FC236}">
                <a16:creationId xmlns:a16="http://schemas.microsoft.com/office/drawing/2014/main" id="{E374A111-F5C8-7976-726B-CFB85B3BBFB6}"/>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9B3130E-C1F3-D90A-EDA5-67433425BD25}"/>
              </a:ext>
            </a:extLst>
          </p:cNvPr>
          <p:cNvSpPr>
            <a:spLocks noGrp="1" noRot="1" noMove="1" noResize="1" noEditPoints="1" noAdjustHandles="1" noChangeArrowheads="1" noChangeShapeType="1"/>
          </p:cNvSpPr>
          <p:nvPr/>
        </p:nvSpPr>
        <p:spPr>
          <a:xfrm>
            <a:off x="8534710" y="-58958"/>
            <a:ext cx="3657290" cy="6936610"/>
          </a:xfrm>
          <a:prstGeom prst="rect">
            <a:avLst/>
          </a:prstGeom>
          <a:solidFill>
            <a:srgbClr val="58B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Card background">
            <a:extLst>
              <a:ext uri="{FF2B5EF4-FFF2-40B4-BE49-F238E27FC236}">
                <a16:creationId xmlns:a16="http://schemas.microsoft.com/office/drawing/2014/main" id="{8D986004-8158-C9E7-194C-0CB174B7397F}"/>
              </a:ext>
              <a:ext uri="{C183D7F6-B498-43B3-948B-1728B52AA6E4}">
                <adec:decorative xmlns:adec="http://schemas.microsoft.com/office/drawing/2017/decorative" val="1"/>
              </a:ext>
            </a:extLst>
          </p:cNvPr>
          <p:cNvSpPr/>
          <p:nvPr/>
        </p:nvSpPr>
        <p:spPr>
          <a:xfrm>
            <a:off x="7947514" y="4263295"/>
            <a:ext cx="3832973" cy="1513522"/>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Text 1"/>
          <p:cNvSpPr/>
          <p:nvPr/>
        </p:nvSpPr>
        <p:spPr>
          <a:xfrm>
            <a:off x="777240" y="475488"/>
            <a:ext cx="10637215" cy="274320"/>
          </a:xfrm>
          <a:prstGeom prst="rect">
            <a:avLst/>
          </a:prstGeom>
          <a:noFill/>
          <a:ln/>
        </p:spPr>
        <p:txBody>
          <a:bodyPr wrap="square" lIns="0" tIns="0" rIns="0" bIns="0" rtlCol="0" anchor="ctr"/>
          <a:lstStyle/>
          <a:p>
            <a:pPr marL="0" indent="0">
              <a:buNone/>
            </a:pPr>
            <a:endParaRPr lang="en-US" sz="1200" b="1" kern="0" spc="200">
              <a:solidFill>
                <a:srgbClr val="1A4FD6"/>
              </a:solidFill>
              <a:latin typeface="Arial" panose="020B0604020202020204" pitchFamily="34" charset="0"/>
              <a:cs typeface="Arial" panose="020B0604020202020204" pitchFamily="34" charset="0"/>
            </a:endParaRPr>
          </a:p>
        </p:txBody>
      </p:sp>
      <p:sp>
        <p:nvSpPr>
          <p:cNvPr id="5" name="Text 2"/>
          <p:cNvSpPr/>
          <p:nvPr/>
        </p:nvSpPr>
        <p:spPr>
          <a:xfrm>
            <a:off x="777240" y="612648"/>
            <a:ext cx="7616133" cy="1188720"/>
          </a:xfrm>
          <a:prstGeom prst="rect">
            <a:avLst/>
          </a:prstGeom>
          <a:noFill/>
          <a:ln/>
        </p:spPr>
        <p:txBody>
          <a:bodyPr wrap="square" lIns="0" tIns="0" rIns="0" bIns="0" rtlCol="0" anchor="t"/>
          <a:lstStyle/>
          <a:p>
            <a:pPr>
              <a:lnSpc>
                <a:spcPct val="105000"/>
              </a:lnSpc>
            </a:pPr>
            <a:r>
              <a:rPr lang="en-US" sz="2700" b="1">
                <a:solidFill>
                  <a:srgbClr val="58BE8A"/>
                </a:solidFill>
                <a:latin typeface="Arial"/>
                <a:ea typeface="Segoe UI" pitchFamily="34" charset="-122"/>
                <a:cs typeface="Arial"/>
              </a:rPr>
              <a:t>Finding #1: </a:t>
            </a:r>
            <a:r>
              <a:rPr lang="en-US" sz="2700" b="1">
                <a:solidFill>
                  <a:srgbClr val="1F2933"/>
                </a:solidFill>
                <a:latin typeface="Arial"/>
                <a:ea typeface="Segoe UI" pitchFamily="34" charset="-122"/>
                <a:cs typeface="Arial"/>
              </a:rPr>
              <a:t>Buyers Are Prioritizing Integrated Technology</a:t>
            </a:r>
            <a:r>
              <a:rPr lang="en-US" sz="2700">
                <a:latin typeface="Arial"/>
                <a:cs typeface="Arial"/>
              </a:rPr>
              <a:t> </a:t>
            </a:r>
            <a:r>
              <a:rPr lang="en-US" sz="2700" b="1">
                <a:solidFill>
                  <a:srgbClr val="1F2933"/>
                </a:solidFill>
                <a:latin typeface="Arial"/>
                <a:ea typeface="Segoe UI" pitchFamily="34" charset="-122"/>
                <a:cs typeface="Arial"/>
              </a:rPr>
              <a:t>Strategies, With AI as Enabler</a:t>
            </a:r>
            <a:endParaRPr lang="en-US" sz="2700">
              <a:latin typeface="Arial"/>
              <a:cs typeface="Arial"/>
            </a:endParaRPr>
          </a:p>
        </p:txBody>
      </p:sp>
      <p:sp>
        <p:nvSpPr>
          <p:cNvPr id="11" name="Text 7"/>
          <p:cNvSpPr/>
          <p:nvPr/>
        </p:nvSpPr>
        <p:spPr>
          <a:xfrm>
            <a:off x="8353856" y="4640510"/>
            <a:ext cx="3185598" cy="865032"/>
          </a:xfrm>
          <a:prstGeom prst="rect">
            <a:avLst/>
          </a:prstGeom>
          <a:noFill/>
          <a:ln/>
        </p:spPr>
        <p:txBody>
          <a:bodyPr wrap="square" lIns="0" tIns="0" rIns="0" bIns="0" rtlCol="0" anchor="t"/>
          <a:lstStyle/>
          <a:p>
            <a:pPr marL="0" indent="0">
              <a:buNone/>
            </a:pPr>
            <a:r>
              <a:rPr lang="en-US" sz="1400" b="1">
                <a:latin typeface="Arial" panose="020B0604020202020204" pitchFamily="34" charset="0"/>
                <a:ea typeface="Segoe UI" pitchFamily="34" charset="-122"/>
                <a:cs typeface="Arial" panose="020B0604020202020204" pitchFamily="34" charset="0"/>
              </a:rPr>
              <a:t>The real opportunity is not in isolated projects — it's in connecting them to address key business priorities.</a:t>
            </a:r>
            <a:endParaRPr lang="en-US" sz="1400">
              <a:latin typeface="Arial" panose="020B0604020202020204" pitchFamily="34" charset="0"/>
              <a:cs typeface="Arial" panose="020B0604020202020204" pitchFamily="34" charset="0"/>
            </a:endParaRPr>
          </a:p>
        </p:txBody>
      </p:sp>
      <p:sp>
        <p:nvSpPr>
          <p:cNvPr id="20" name="Text 7">
            <a:extLst>
              <a:ext uri="{FF2B5EF4-FFF2-40B4-BE49-F238E27FC236}">
                <a16:creationId xmlns:a16="http://schemas.microsoft.com/office/drawing/2014/main" id="{917956CE-7726-F08B-5070-87286CF355F4}"/>
              </a:ext>
            </a:extLst>
          </p:cNvPr>
          <p:cNvSpPr/>
          <p:nvPr/>
        </p:nvSpPr>
        <p:spPr>
          <a:xfrm>
            <a:off x="8946221" y="1535347"/>
            <a:ext cx="2834267" cy="2144746"/>
          </a:xfrm>
          <a:prstGeom prst="rect">
            <a:avLst/>
          </a:prstGeom>
          <a:noFill/>
          <a:ln/>
        </p:spPr>
        <p:txBody>
          <a:bodyPr wrap="square" lIns="0" tIns="0" rIns="0" bIns="0" rtlCol="0" anchor="t"/>
          <a:lstStyle/>
          <a:p>
            <a:r>
              <a:rPr lang="en-US" sz="1600" b="1" i="1">
                <a:solidFill>
                  <a:schemeClr val="bg1"/>
                </a:solidFill>
                <a:latin typeface="Arial" panose="020B0604020202020204" pitchFamily="34" charset="0"/>
                <a:cs typeface="Arial" panose="020B0604020202020204" pitchFamily="34" charset="0"/>
              </a:rPr>
              <a:t>AI has moved from an optional add-on to core design. Offerings are being redesigned around ecosystems and joint solutions.</a:t>
            </a:r>
          </a:p>
          <a:p>
            <a:endParaRPr lang="en-US" sz="1600" b="1" i="1">
              <a:solidFill>
                <a:schemeClr val="bg1"/>
              </a:solidFill>
              <a:latin typeface="Arial" panose="020B0604020202020204" pitchFamily="34" charset="0"/>
              <a:cs typeface="Arial" panose="020B0604020202020204" pitchFamily="34" charset="0"/>
            </a:endParaRPr>
          </a:p>
          <a:p>
            <a:r>
              <a:rPr lang="en-US" sz="1600">
                <a:solidFill>
                  <a:schemeClr val="bg1"/>
                </a:solidFill>
                <a:latin typeface="Arial" panose="020B0604020202020204" pitchFamily="34" charset="0"/>
                <a:cs typeface="Arial" panose="020B0604020202020204" pitchFamily="34" charset="0"/>
              </a:rPr>
              <a:t>– Technology Advisor, 2026-27 Telarus Tech Trends Survey</a:t>
            </a:r>
          </a:p>
        </p:txBody>
      </p:sp>
      <p:pic>
        <p:nvPicPr>
          <p:cNvPr id="22" name="Graphic 21" descr="Open quotation mark with solid fill">
            <a:extLst>
              <a:ext uri="{FF2B5EF4-FFF2-40B4-BE49-F238E27FC236}">
                <a16:creationId xmlns:a16="http://schemas.microsoft.com/office/drawing/2014/main" id="{B786C759-41F6-1036-2E23-569DA0414B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95701" y="616853"/>
            <a:ext cx="914400" cy="914400"/>
          </a:xfrm>
          <a:prstGeom prst="rect">
            <a:avLst/>
          </a:prstGeom>
        </p:spPr>
      </p:pic>
      <p:sp>
        <p:nvSpPr>
          <p:cNvPr id="26" name="Text 18">
            <a:extLst>
              <a:ext uri="{FF2B5EF4-FFF2-40B4-BE49-F238E27FC236}">
                <a16:creationId xmlns:a16="http://schemas.microsoft.com/office/drawing/2014/main" id="{290C5C11-FC4C-B8D2-7545-B6E9A74A7D84}"/>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7" name="Footer rule">
            <a:extLst>
              <a:ext uri="{FF2B5EF4-FFF2-40B4-BE49-F238E27FC236}">
                <a16:creationId xmlns:a16="http://schemas.microsoft.com/office/drawing/2014/main" id="{AACF37BB-D6A2-41EF-F6FA-B0A126FA8863}"/>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pic>
        <p:nvPicPr>
          <p:cNvPr id="29" name="Picture 28">
            <a:extLst>
              <a:ext uri="{FF2B5EF4-FFF2-40B4-BE49-F238E27FC236}">
                <a16:creationId xmlns:a16="http://schemas.microsoft.com/office/drawing/2014/main" id="{6B69E739-8E19-E9DD-F9E3-85845F828AFC}"/>
              </a:ext>
            </a:extLst>
          </p:cNvPr>
          <p:cNvPicPr>
            <a:picLocks noChangeAspect="1"/>
          </p:cNvPicPr>
          <p:nvPr/>
        </p:nvPicPr>
        <p:blipFill>
          <a:blip r:embed="rId4"/>
          <a:stretch>
            <a:fillRect/>
          </a:stretch>
        </p:blipFill>
        <p:spPr>
          <a:xfrm>
            <a:off x="579854" y="1701527"/>
            <a:ext cx="6956147" cy="4383990"/>
          </a:xfrm>
          <a:prstGeom prst="rect">
            <a:avLst/>
          </a:prstGeom>
        </p:spPr>
      </p:pic>
      <p:sp>
        <p:nvSpPr>
          <p:cNvPr id="30" name="Rectangle 29">
            <a:extLst>
              <a:ext uri="{FF2B5EF4-FFF2-40B4-BE49-F238E27FC236}">
                <a16:creationId xmlns:a16="http://schemas.microsoft.com/office/drawing/2014/main" id="{08723F8C-756D-3D0C-3795-1F8C1F087DD7}"/>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58B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Card background">
            <a:extLst>
              <a:ext uri="{FF2B5EF4-FFF2-40B4-BE49-F238E27FC236}">
                <a16:creationId xmlns:a16="http://schemas.microsoft.com/office/drawing/2014/main" id="{83A8DBC6-204E-C6C5-D46D-FAE89B053719}"/>
              </a:ext>
              <a:ext uri="{C183D7F6-B498-43B3-948B-1728B52AA6E4}">
                <adec:decorative xmlns:adec="http://schemas.microsoft.com/office/drawing/2017/decorative" val="1"/>
              </a:ext>
            </a:extLst>
          </p:cNvPr>
          <p:cNvSpPr/>
          <p:nvPr/>
        </p:nvSpPr>
        <p:spPr>
          <a:xfrm>
            <a:off x="777240" y="2183642"/>
            <a:ext cx="3870962" cy="186715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4" name="Card background">
            <a:extLst>
              <a:ext uri="{FF2B5EF4-FFF2-40B4-BE49-F238E27FC236}">
                <a16:creationId xmlns:a16="http://schemas.microsoft.com/office/drawing/2014/main" id="{97BB5B9A-0D4F-EFAF-AB85-99EBDF118F68}"/>
              </a:ext>
              <a:ext uri="{C183D7F6-B498-43B3-948B-1728B52AA6E4}">
                <adec:decorative xmlns:adec="http://schemas.microsoft.com/office/drawing/2017/decorative" val="1"/>
              </a:ext>
            </a:extLst>
          </p:cNvPr>
          <p:cNvSpPr/>
          <p:nvPr/>
        </p:nvSpPr>
        <p:spPr>
          <a:xfrm>
            <a:off x="4968242" y="2183642"/>
            <a:ext cx="3870962" cy="186715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Text 1"/>
          <p:cNvSpPr/>
          <p:nvPr/>
        </p:nvSpPr>
        <p:spPr>
          <a:xfrm>
            <a:off x="777240" y="574298"/>
            <a:ext cx="10637215" cy="274320"/>
          </a:xfrm>
          <a:prstGeom prst="rect">
            <a:avLst/>
          </a:prstGeom>
          <a:noFill/>
          <a:ln/>
        </p:spPr>
        <p:txBody>
          <a:bodyPr wrap="square" lIns="0" tIns="0" rIns="0" bIns="0" rtlCol="0" anchor="ctr"/>
          <a:lstStyle/>
          <a:p>
            <a:pPr marL="0" indent="0">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WHAT THIS MEANS FOR YOU</a:t>
            </a:r>
            <a:endParaRPr lang="en-US" sz="1200">
              <a:latin typeface="Arial" panose="020B0604020202020204" pitchFamily="34" charset="0"/>
              <a:cs typeface="Arial" panose="020B0604020202020204" pitchFamily="34" charset="0"/>
            </a:endParaRPr>
          </a:p>
        </p:txBody>
      </p:sp>
      <p:sp>
        <p:nvSpPr>
          <p:cNvPr id="5" name="Text 2"/>
          <p:cNvSpPr/>
          <p:nvPr/>
        </p:nvSpPr>
        <p:spPr>
          <a:xfrm>
            <a:off x="777240" y="921770"/>
            <a:ext cx="10454335" cy="1188720"/>
          </a:xfrm>
          <a:prstGeom prst="rect">
            <a:avLst/>
          </a:prstGeom>
          <a:noFill/>
          <a:ln/>
        </p:spPr>
        <p:txBody>
          <a:bodyPr wrap="square" lIns="0" tIns="0" rIns="0" bIns="0" rtlCol="0" anchor="t"/>
          <a:lstStyle/>
          <a:p>
            <a:pPr marL="0" indent="0">
              <a:lnSpc>
                <a:spcPct val="105000"/>
              </a:lnSpc>
              <a:buNone/>
            </a:pPr>
            <a:r>
              <a:rPr lang="en-US" sz="2700" b="1">
                <a:solidFill>
                  <a:srgbClr val="1F2933"/>
                </a:solidFill>
                <a:latin typeface="Arial" panose="020B0604020202020204" pitchFamily="34" charset="0"/>
                <a:ea typeface="Segoe UI" pitchFamily="34" charset="-122"/>
                <a:cs typeface="Arial" panose="020B0604020202020204" pitchFamily="34" charset="0"/>
              </a:rPr>
              <a:t>Your Biggest Opportunities May Sit Between</a:t>
            </a:r>
            <a:r>
              <a:rPr lang="en-US" sz="2700">
                <a:latin typeface="Arial" panose="020B0604020202020204" pitchFamily="34" charset="0"/>
                <a:cs typeface="Arial" panose="020B0604020202020204" pitchFamily="34" charset="0"/>
              </a:rPr>
              <a:t> </a:t>
            </a:r>
            <a:r>
              <a:rPr lang="en-US" sz="2700" b="1">
                <a:solidFill>
                  <a:srgbClr val="1F2933"/>
                </a:solidFill>
                <a:latin typeface="Arial" panose="020B0604020202020204" pitchFamily="34" charset="0"/>
                <a:ea typeface="Segoe UI" pitchFamily="34" charset="-122"/>
                <a:cs typeface="Arial" panose="020B0604020202020204" pitchFamily="34" charset="0"/>
              </a:rPr>
              <a:t>Initiatives, </a:t>
            </a:r>
          </a:p>
          <a:p>
            <a:pPr marL="0" indent="0">
              <a:lnSpc>
                <a:spcPct val="105000"/>
              </a:lnSpc>
              <a:buNone/>
            </a:pPr>
            <a:r>
              <a:rPr lang="en-US" sz="2700" b="1">
                <a:solidFill>
                  <a:srgbClr val="1F2933"/>
                </a:solidFill>
                <a:latin typeface="Arial" panose="020B0604020202020204" pitchFamily="34" charset="0"/>
                <a:ea typeface="Segoe UI" pitchFamily="34" charset="-122"/>
                <a:cs typeface="Arial" panose="020B0604020202020204" pitchFamily="34" charset="0"/>
              </a:rPr>
              <a:t>Not Inside Them</a:t>
            </a:r>
            <a:endParaRPr lang="en-US" sz="2700">
              <a:latin typeface="Arial" panose="020B0604020202020204" pitchFamily="34" charset="0"/>
              <a:cs typeface="Arial" panose="020B0604020202020204" pitchFamily="34" charset="0"/>
            </a:endParaRPr>
          </a:p>
        </p:txBody>
      </p:sp>
      <p:sp>
        <p:nvSpPr>
          <p:cNvPr id="8" name="Text 5"/>
          <p:cNvSpPr/>
          <p:nvPr/>
        </p:nvSpPr>
        <p:spPr>
          <a:xfrm>
            <a:off x="1097280" y="2377440"/>
            <a:ext cx="2788920" cy="274320"/>
          </a:xfrm>
          <a:prstGeom prst="rect">
            <a:avLst/>
          </a:prstGeom>
          <a:noFill/>
          <a:ln/>
        </p:spPr>
        <p:txBody>
          <a:bodyPr wrap="square" lIns="0" tIns="0" rIns="0" bIns="0" rtlCol="0" anchor="ctr"/>
          <a:lstStyle/>
          <a:p>
            <a:pPr marL="0" indent="0">
              <a:buNone/>
            </a:pPr>
            <a:r>
              <a:rPr lang="en-US" sz="1100" b="1" kern="0" spc="150">
                <a:solidFill>
                  <a:srgbClr val="194FD6"/>
                </a:solidFill>
                <a:latin typeface="Arial" panose="020B0604020202020204" pitchFamily="34" charset="0"/>
                <a:ea typeface="Segoe UI" pitchFamily="34" charset="-122"/>
                <a:cs typeface="Arial" panose="020B0604020202020204" pitchFamily="34" charset="0"/>
              </a:rPr>
              <a:t>PLANNED SEPARATELY</a:t>
            </a:r>
            <a:endParaRPr lang="en-US" sz="1100">
              <a:solidFill>
                <a:srgbClr val="194FD6"/>
              </a:solidFill>
              <a:latin typeface="Arial" panose="020B0604020202020204" pitchFamily="34" charset="0"/>
              <a:cs typeface="Arial" panose="020B0604020202020204" pitchFamily="34" charset="0"/>
            </a:endParaRPr>
          </a:p>
        </p:txBody>
      </p:sp>
      <p:sp>
        <p:nvSpPr>
          <p:cNvPr id="9" name="Text 6"/>
          <p:cNvSpPr/>
          <p:nvPr/>
        </p:nvSpPr>
        <p:spPr>
          <a:xfrm>
            <a:off x="1097280" y="2697480"/>
            <a:ext cx="2788920" cy="731520"/>
          </a:xfrm>
          <a:prstGeom prst="rect">
            <a:avLst/>
          </a:prstGeom>
          <a:noFill/>
          <a:ln/>
        </p:spPr>
        <p:txBody>
          <a:bodyPr wrap="square" lIns="0" tIns="0" rIns="0" bIns="0" rtlCol="0" anchor="t"/>
          <a:lstStyle/>
          <a:p>
            <a:pPr marL="0" indent="0">
              <a:buNone/>
            </a:pPr>
            <a:r>
              <a:rPr lang="en-US" sz="16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Complexity rises and value gets delayed.</a:t>
            </a:r>
            <a:endParaRPr lang="en-US" sz="1600">
              <a:solidFill>
                <a:schemeClr val="tx1">
                  <a:lumMod val="75000"/>
                  <a:lumOff val="25000"/>
                </a:schemeClr>
              </a:solidFill>
              <a:latin typeface="Arial" panose="020B0604020202020204" pitchFamily="34" charset="0"/>
              <a:cs typeface="Arial" panose="020B0604020202020204" pitchFamily="34" charset="0"/>
            </a:endParaRPr>
          </a:p>
        </p:txBody>
      </p:sp>
      <p:sp>
        <p:nvSpPr>
          <p:cNvPr id="12" name="Text 9"/>
          <p:cNvSpPr/>
          <p:nvPr/>
        </p:nvSpPr>
        <p:spPr>
          <a:xfrm>
            <a:off x="5334002" y="2377440"/>
            <a:ext cx="2788920" cy="274320"/>
          </a:xfrm>
          <a:prstGeom prst="rect">
            <a:avLst/>
          </a:prstGeom>
          <a:noFill/>
          <a:ln/>
        </p:spPr>
        <p:txBody>
          <a:bodyPr wrap="square" lIns="0" tIns="0" rIns="0" bIns="0" rtlCol="0" anchor="ctr"/>
          <a:lstStyle/>
          <a:p>
            <a:pPr marL="0" indent="0">
              <a:buNone/>
            </a:pPr>
            <a:r>
              <a:rPr lang="en-US" sz="1100" b="1" kern="0" spc="150">
                <a:solidFill>
                  <a:srgbClr val="1A4FD6"/>
                </a:solidFill>
                <a:latin typeface="Arial" panose="020B0604020202020204" pitchFamily="34" charset="0"/>
                <a:ea typeface="Segoe UI" pitchFamily="34" charset="-122"/>
                <a:cs typeface="Arial" panose="020B0604020202020204" pitchFamily="34" charset="0"/>
              </a:rPr>
              <a:t>PLANNED TOGETHER</a:t>
            </a:r>
            <a:endParaRPr lang="en-US" sz="1100">
              <a:latin typeface="Arial" panose="020B0604020202020204" pitchFamily="34" charset="0"/>
              <a:cs typeface="Arial" panose="020B0604020202020204" pitchFamily="34" charset="0"/>
            </a:endParaRPr>
          </a:p>
        </p:txBody>
      </p:sp>
      <p:sp>
        <p:nvSpPr>
          <p:cNvPr id="13" name="Text 10"/>
          <p:cNvSpPr/>
          <p:nvPr/>
        </p:nvSpPr>
        <p:spPr>
          <a:xfrm>
            <a:off x="5334002" y="2697480"/>
            <a:ext cx="3004780" cy="1151189"/>
          </a:xfrm>
          <a:prstGeom prst="rect">
            <a:avLst/>
          </a:prstGeom>
          <a:noFill/>
          <a:ln/>
        </p:spPr>
        <p:txBody>
          <a:bodyPr wrap="square" lIns="0" tIns="0" rIns="0" bIns="0" rtlCol="0" anchor="t"/>
          <a:lstStyle/>
          <a:p>
            <a:pPr marL="0" indent="0">
              <a:buNone/>
            </a:pPr>
            <a:r>
              <a:rPr lang="en-US" sz="16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Organizations reduce friction, improve execution, and uncover broader business impact.</a:t>
            </a:r>
            <a:endParaRPr lang="en-US" sz="160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Text 11"/>
          <p:cNvSpPr/>
          <p:nvPr/>
        </p:nvSpPr>
        <p:spPr>
          <a:xfrm>
            <a:off x="777240" y="4389120"/>
            <a:ext cx="3200400" cy="320040"/>
          </a:xfrm>
          <a:prstGeom prst="rect">
            <a:avLst/>
          </a:prstGeom>
          <a:noFill/>
          <a:ln/>
        </p:spPr>
        <p:txBody>
          <a:bodyPr wrap="square" lIns="0" tIns="0" rIns="0" bIns="0" rtlCol="0" anchor="t"/>
          <a:lstStyle/>
          <a:p>
            <a:pPr marL="0" indent="0">
              <a:buNone/>
            </a:pPr>
            <a:r>
              <a:rPr lang="en-US" sz="1600" b="1">
                <a:solidFill>
                  <a:srgbClr val="1F2933"/>
                </a:solidFill>
                <a:latin typeface="Arial" panose="020B0604020202020204" pitchFamily="34" charset="0"/>
                <a:ea typeface="Segoe UI" pitchFamily="34" charset="-122"/>
                <a:cs typeface="Arial" panose="020B0604020202020204" pitchFamily="34" charset="0"/>
              </a:rPr>
              <a:t>What this means</a:t>
            </a:r>
            <a:endParaRPr lang="en-US" sz="1600">
              <a:latin typeface="Arial" panose="020B0604020202020204" pitchFamily="34" charset="0"/>
              <a:cs typeface="Arial" panose="020B0604020202020204" pitchFamily="34" charset="0"/>
            </a:endParaRPr>
          </a:p>
        </p:txBody>
      </p:sp>
      <p:sp>
        <p:nvSpPr>
          <p:cNvPr id="16" name="Text 13"/>
          <p:cNvSpPr/>
          <p:nvPr/>
        </p:nvSpPr>
        <p:spPr>
          <a:xfrm>
            <a:off x="777239" y="4800600"/>
            <a:ext cx="4439337" cy="1090592"/>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600">
                <a:solidFill>
                  <a:srgbClr val="1F2933"/>
                </a:solidFill>
                <a:latin typeface="Arial" panose="020B0604020202020204" pitchFamily="34" charset="0"/>
                <a:ea typeface="Segoe UI" pitchFamily="34" charset="-122"/>
                <a:cs typeface="Arial" panose="020B0604020202020204" pitchFamily="34" charset="0"/>
              </a:rPr>
              <a:t>More alignment across teams</a:t>
            </a:r>
          </a:p>
          <a:p>
            <a:pPr marL="285750" indent="-285750">
              <a:buFont typeface="Arial" panose="020B0604020202020204" pitchFamily="34" charset="0"/>
              <a:buChar char="•"/>
            </a:pPr>
            <a:r>
              <a:rPr lang="en-US" sz="1600">
                <a:solidFill>
                  <a:srgbClr val="1F2933"/>
                </a:solidFill>
                <a:latin typeface="Arial" panose="020B0604020202020204" pitchFamily="34" charset="0"/>
                <a:ea typeface="Segoe UI" pitchFamily="34" charset="-122"/>
                <a:cs typeface="Arial" panose="020B0604020202020204" pitchFamily="34" charset="0"/>
              </a:rPr>
              <a:t>Fewer disconnected investments</a:t>
            </a:r>
          </a:p>
          <a:p>
            <a:pPr marL="285750" indent="-285750">
              <a:buFont typeface="Arial" panose="020B0604020202020204" pitchFamily="34" charset="0"/>
              <a:buChar char="•"/>
            </a:pPr>
            <a:r>
              <a:rPr lang="en-US" sz="1600">
                <a:solidFill>
                  <a:srgbClr val="1F2933"/>
                </a:solidFill>
                <a:latin typeface="Arial" panose="020B0604020202020204" pitchFamily="34" charset="0"/>
                <a:ea typeface="Segoe UI" pitchFamily="34" charset="-122"/>
                <a:cs typeface="Arial" panose="020B0604020202020204" pitchFamily="34" charset="0"/>
              </a:rPr>
              <a:t>Better business outcomes from each project</a:t>
            </a:r>
            <a:endParaRPr lang="en-US" sz="1600">
              <a:latin typeface="Arial" panose="020B0604020202020204" pitchFamily="34" charset="0"/>
              <a:cs typeface="Arial" panose="020B0604020202020204" pitchFamily="34" charset="0"/>
            </a:endParaRPr>
          </a:p>
          <a:p>
            <a:endParaRPr lang="en-US" sz="1600">
              <a:latin typeface="Arial" panose="020B0604020202020204" pitchFamily="34" charset="0"/>
              <a:cs typeface="Arial" panose="020B0604020202020204" pitchFamily="34" charset="0"/>
            </a:endParaRPr>
          </a:p>
          <a:p>
            <a:pPr marL="0" indent="0">
              <a:buNone/>
            </a:pPr>
            <a:endParaRPr lang="en-US" sz="1600">
              <a:latin typeface="Arial" panose="020B0604020202020204" pitchFamily="34" charset="0"/>
              <a:cs typeface="Arial" panose="020B0604020202020204" pitchFamily="34" charset="0"/>
            </a:endParaRPr>
          </a:p>
        </p:txBody>
      </p:sp>
      <p:sp>
        <p:nvSpPr>
          <p:cNvPr id="26" name="Text 18">
            <a:extLst>
              <a:ext uri="{FF2B5EF4-FFF2-40B4-BE49-F238E27FC236}">
                <a16:creationId xmlns:a16="http://schemas.microsoft.com/office/drawing/2014/main" id="{3FDD8265-C011-24F4-7E8F-CAFD4B8B4C0F}"/>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7" name="Footer rule">
            <a:extLst>
              <a:ext uri="{FF2B5EF4-FFF2-40B4-BE49-F238E27FC236}">
                <a16:creationId xmlns:a16="http://schemas.microsoft.com/office/drawing/2014/main" id="{031DC6EC-7DB4-EC55-8266-FEC94897B276}"/>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E1F1D413-4B23-196A-CFC1-6D2569DDBF1F}"/>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58B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Card background">
            <a:extLst>
              <a:ext uri="{FF2B5EF4-FFF2-40B4-BE49-F238E27FC236}">
                <a16:creationId xmlns:a16="http://schemas.microsoft.com/office/drawing/2014/main" id="{BF9985F0-E80F-4C94-6A51-B0473EFD7526}"/>
              </a:ext>
              <a:ext uri="{C183D7F6-B498-43B3-948B-1728B52AA6E4}">
                <adec:decorative xmlns:adec="http://schemas.microsoft.com/office/drawing/2017/decorative" val="1"/>
              </a:ext>
            </a:extLst>
          </p:cNvPr>
          <p:cNvSpPr/>
          <p:nvPr/>
        </p:nvSpPr>
        <p:spPr>
          <a:xfrm>
            <a:off x="777240" y="2724912"/>
            <a:ext cx="3291840" cy="186490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Card background">
            <a:extLst>
              <a:ext uri="{FF2B5EF4-FFF2-40B4-BE49-F238E27FC236}">
                <a16:creationId xmlns:a16="http://schemas.microsoft.com/office/drawing/2014/main" id="{69872477-CA2A-F757-7B49-F2213D19D100}"/>
              </a:ext>
              <a:ext uri="{C183D7F6-B498-43B3-948B-1728B52AA6E4}">
                <adec:decorative xmlns:adec="http://schemas.microsoft.com/office/drawing/2017/decorative" val="1"/>
              </a:ext>
            </a:extLst>
          </p:cNvPr>
          <p:cNvSpPr/>
          <p:nvPr/>
        </p:nvSpPr>
        <p:spPr>
          <a:xfrm>
            <a:off x="4434840" y="2724912"/>
            <a:ext cx="3291840" cy="186490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4" name="Card background">
            <a:extLst>
              <a:ext uri="{FF2B5EF4-FFF2-40B4-BE49-F238E27FC236}">
                <a16:creationId xmlns:a16="http://schemas.microsoft.com/office/drawing/2014/main" id="{0E059762-0A5D-D365-2DD9-DFC86945CF15}"/>
              </a:ext>
              <a:ext uri="{C183D7F6-B498-43B3-948B-1728B52AA6E4}">
                <adec:decorative xmlns:adec="http://schemas.microsoft.com/office/drawing/2017/decorative" val="1"/>
              </a:ext>
            </a:extLst>
          </p:cNvPr>
          <p:cNvSpPr/>
          <p:nvPr/>
        </p:nvSpPr>
        <p:spPr>
          <a:xfrm>
            <a:off x="8092440" y="2724912"/>
            <a:ext cx="3291840" cy="186490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777240" y="822960"/>
            <a:ext cx="10454335" cy="1188720"/>
          </a:xfrm>
          <a:prstGeom prst="rect">
            <a:avLst/>
          </a:prstGeom>
          <a:noFill/>
          <a:ln/>
        </p:spPr>
        <p:txBody>
          <a:bodyPr wrap="square" lIns="0" tIns="0" rIns="0" bIns="0" rtlCol="0" anchor="t"/>
          <a:lstStyle/>
          <a:p>
            <a:pPr marL="0" indent="0">
              <a:lnSpc>
                <a:spcPct val="105000"/>
              </a:lnSpc>
              <a:buNone/>
            </a:pPr>
            <a:r>
              <a:rPr lang="en-US" sz="3000" b="1">
                <a:solidFill>
                  <a:srgbClr val="1F2933"/>
                </a:solidFill>
                <a:latin typeface="Arial" panose="020B0604020202020204" pitchFamily="34" charset="0"/>
                <a:ea typeface="Segoe UI" pitchFamily="34" charset="-122"/>
                <a:cs typeface="Arial" panose="020B0604020202020204" pitchFamily="34" charset="0"/>
              </a:rPr>
              <a:t>A Practical Next Step:</a:t>
            </a:r>
            <a:endParaRPr lang="en-US" sz="3000">
              <a:latin typeface="Arial" panose="020B0604020202020204" pitchFamily="34" charset="0"/>
              <a:cs typeface="Arial" panose="020B0604020202020204" pitchFamily="34" charset="0"/>
            </a:endParaRPr>
          </a:p>
          <a:p>
            <a:pPr marL="0" indent="0">
              <a:lnSpc>
                <a:spcPct val="105000"/>
              </a:lnSpc>
              <a:buNone/>
            </a:pPr>
            <a:r>
              <a:rPr lang="en-US" sz="3000" b="1">
                <a:solidFill>
                  <a:srgbClr val="1F2933"/>
                </a:solidFill>
                <a:latin typeface="Arial" panose="020B0604020202020204" pitchFamily="34" charset="0"/>
                <a:ea typeface="Segoe UI" pitchFamily="34" charset="-122"/>
                <a:cs typeface="Arial" panose="020B0604020202020204" pitchFamily="34" charset="0"/>
              </a:rPr>
              <a:t>Build a Connected Roadmap</a:t>
            </a:r>
            <a:endParaRPr lang="en-US" sz="3000">
              <a:latin typeface="Arial" panose="020B0604020202020204" pitchFamily="34" charset="0"/>
              <a:cs typeface="Arial" panose="020B0604020202020204" pitchFamily="34" charset="0"/>
            </a:endParaRPr>
          </a:p>
        </p:txBody>
      </p:sp>
      <p:sp>
        <p:nvSpPr>
          <p:cNvPr id="7" name="Text 4"/>
          <p:cNvSpPr/>
          <p:nvPr/>
        </p:nvSpPr>
        <p:spPr>
          <a:xfrm>
            <a:off x="777240" y="2208276"/>
            <a:ext cx="5486400" cy="320040"/>
          </a:xfrm>
          <a:prstGeom prst="rect">
            <a:avLst/>
          </a:prstGeom>
          <a:noFill/>
          <a:ln/>
        </p:spPr>
        <p:txBody>
          <a:bodyPr wrap="square" lIns="0" tIns="0" rIns="0" bIns="0" rtlCol="0" anchor="t"/>
          <a:lstStyle/>
          <a:p>
            <a:pPr marL="0" indent="0">
              <a:buNone/>
            </a:pPr>
            <a:r>
              <a:rPr lang="en-US" sz="15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We can work together to:</a:t>
            </a:r>
            <a:endParaRPr lang="en-US" sz="1500">
              <a:solidFill>
                <a:schemeClr val="tx1">
                  <a:lumMod val="85000"/>
                  <a:lumOff val="15000"/>
                </a:schemeClr>
              </a:solidFill>
              <a:latin typeface="Arial" panose="020B0604020202020204" pitchFamily="34" charset="0"/>
              <a:cs typeface="Arial" panose="020B0604020202020204" pitchFamily="34" charset="0"/>
            </a:endParaRPr>
          </a:p>
        </p:txBody>
      </p:sp>
      <p:sp>
        <p:nvSpPr>
          <p:cNvPr id="10" name="Text 7"/>
          <p:cNvSpPr/>
          <p:nvPr/>
        </p:nvSpPr>
        <p:spPr>
          <a:xfrm>
            <a:off x="1143000" y="2943892"/>
            <a:ext cx="2651760" cy="411480"/>
          </a:xfrm>
          <a:prstGeom prst="rect">
            <a:avLst/>
          </a:prstGeom>
          <a:noFill/>
          <a:ln/>
        </p:spPr>
        <p:txBody>
          <a:bodyPr wrap="square" lIns="0" tIns="0" rIns="0" bIns="0" rtlCol="0" anchor="t"/>
          <a:lstStyle/>
          <a:p>
            <a:pPr marL="0" indent="0">
              <a:buNone/>
            </a:pPr>
            <a:r>
              <a:rPr lang="en-US" sz="1900" b="1">
                <a:solidFill>
                  <a:srgbClr val="194FD6"/>
                </a:solidFill>
                <a:latin typeface="Arial" panose="020B0604020202020204" pitchFamily="34" charset="0"/>
                <a:ea typeface="Segoe UI" pitchFamily="34" charset="-122"/>
                <a:cs typeface="Arial" panose="020B0604020202020204" pitchFamily="34" charset="0"/>
              </a:rPr>
              <a:t>Map</a:t>
            </a:r>
            <a:endParaRPr lang="en-US" sz="1900">
              <a:solidFill>
                <a:srgbClr val="194FD6"/>
              </a:solidFill>
              <a:latin typeface="Arial" panose="020B0604020202020204" pitchFamily="34" charset="0"/>
              <a:cs typeface="Arial" panose="020B0604020202020204" pitchFamily="34" charset="0"/>
            </a:endParaRPr>
          </a:p>
        </p:txBody>
      </p:sp>
      <p:sp>
        <p:nvSpPr>
          <p:cNvPr id="11" name="Text 8"/>
          <p:cNvSpPr/>
          <p:nvPr/>
        </p:nvSpPr>
        <p:spPr>
          <a:xfrm>
            <a:off x="1143000" y="3401092"/>
            <a:ext cx="2697480" cy="1188720"/>
          </a:xfrm>
          <a:prstGeom prst="rect">
            <a:avLst/>
          </a:prstGeom>
          <a:noFill/>
          <a:ln/>
        </p:spPr>
        <p:txBody>
          <a:bodyPr wrap="square" lIns="0" tIns="0" rIns="0" bIns="0" rtlCol="0" anchor="t"/>
          <a:lstStyle/>
          <a:p>
            <a:pPr marL="0" indent="0">
              <a:buNone/>
            </a:pPr>
            <a:r>
              <a:rPr lang="en-US" sz="14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Map your current priorities across infrastructure, AI, cybersecurity, and CX</a:t>
            </a:r>
            <a:endParaRPr lang="en-US" sz="140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Text 11"/>
          <p:cNvSpPr/>
          <p:nvPr/>
        </p:nvSpPr>
        <p:spPr>
          <a:xfrm>
            <a:off x="4800600" y="2943892"/>
            <a:ext cx="2651760" cy="411480"/>
          </a:xfrm>
          <a:prstGeom prst="rect">
            <a:avLst/>
          </a:prstGeom>
          <a:noFill/>
          <a:ln/>
        </p:spPr>
        <p:txBody>
          <a:bodyPr wrap="square" lIns="0" tIns="0" rIns="0" bIns="0" rtlCol="0" anchor="t"/>
          <a:lstStyle/>
          <a:p>
            <a:pPr marL="0" indent="0">
              <a:buNone/>
            </a:pPr>
            <a:r>
              <a:rPr lang="en-US" sz="1900" b="1">
                <a:solidFill>
                  <a:srgbClr val="194FD6"/>
                </a:solidFill>
                <a:latin typeface="Arial" panose="020B0604020202020204" pitchFamily="34" charset="0"/>
                <a:ea typeface="Segoe UI" pitchFamily="34" charset="-122"/>
                <a:cs typeface="Arial" panose="020B0604020202020204" pitchFamily="34" charset="0"/>
              </a:rPr>
              <a:t>Connect</a:t>
            </a:r>
            <a:endParaRPr lang="en-US" sz="1900">
              <a:solidFill>
                <a:srgbClr val="194FD6"/>
              </a:solidFill>
              <a:latin typeface="Arial" panose="020B0604020202020204" pitchFamily="34" charset="0"/>
              <a:cs typeface="Arial" panose="020B0604020202020204" pitchFamily="34" charset="0"/>
            </a:endParaRPr>
          </a:p>
        </p:txBody>
      </p:sp>
      <p:sp>
        <p:nvSpPr>
          <p:cNvPr id="15" name="Text 12"/>
          <p:cNvSpPr/>
          <p:nvPr/>
        </p:nvSpPr>
        <p:spPr>
          <a:xfrm>
            <a:off x="4800600" y="3401092"/>
            <a:ext cx="2697480" cy="1188720"/>
          </a:xfrm>
          <a:prstGeom prst="rect">
            <a:avLst/>
          </a:prstGeom>
          <a:noFill/>
          <a:ln/>
        </p:spPr>
        <p:txBody>
          <a:bodyPr wrap="square" lIns="0" tIns="0" rIns="0" bIns="0" rtlCol="0" anchor="t"/>
          <a:lstStyle/>
          <a:p>
            <a:pPr marL="0" indent="0">
              <a:buNone/>
            </a:pPr>
            <a:r>
              <a:rPr lang="en-US" sz="14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Identify overlap, gaps, and dependencies</a:t>
            </a:r>
            <a:endParaRPr lang="en-US" sz="140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Text 15"/>
          <p:cNvSpPr/>
          <p:nvPr/>
        </p:nvSpPr>
        <p:spPr>
          <a:xfrm>
            <a:off x="8458200" y="2943892"/>
            <a:ext cx="2651760" cy="411480"/>
          </a:xfrm>
          <a:prstGeom prst="rect">
            <a:avLst/>
          </a:prstGeom>
          <a:noFill/>
          <a:ln/>
        </p:spPr>
        <p:txBody>
          <a:bodyPr wrap="square" lIns="0" tIns="0" rIns="0" bIns="0" rtlCol="0" anchor="t"/>
          <a:lstStyle/>
          <a:p>
            <a:pPr marL="0" indent="0">
              <a:buNone/>
            </a:pPr>
            <a:r>
              <a:rPr lang="en-US" sz="1900" b="1">
                <a:solidFill>
                  <a:srgbClr val="194FD6"/>
                </a:solidFill>
                <a:latin typeface="Arial" panose="020B0604020202020204" pitchFamily="34" charset="0"/>
                <a:ea typeface="Segoe UI" pitchFamily="34" charset="-122"/>
                <a:cs typeface="Arial" panose="020B0604020202020204" pitchFamily="34" charset="0"/>
              </a:rPr>
              <a:t>Prioritize</a:t>
            </a:r>
            <a:endParaRPr lang="en-US" sz="1900">
              <a:solidFill>
                <a:srgbClr val="194FD6"/>
              </a:solidFill>
              <a:latin typeface="Arial" panose="020B0604020202020204" pitchFamily="34" charset="0"/>
              <a:cs typeface="Arial" panose="020B0604020202020204" pitchFamily="34" charset="0"/>
            </a:endParaRPr>
          </a:p>
        </p:txBody>
      </p:sp>
      <p:sp>
        <p:nvSpPr>
          <p:cNvPr id="19" name="Text 16"/>
          <p:cNvSpPr/>
          <p:nvPr/>
        </p:nvSpPr>
        <p:spPr>
          <a:xfrm>
            <a:off x="8458200" y="3401092"/>
            <a:ext cx="2697480" cy="1188720"/>
          </a:xfrm>
          <a:prstGeom prst="rect">
            <a:avLst/>
          </a:prstGeom>
          <a:noFill/>
          <a:ln/>
        </p:spPr>
        <p:txBody>
          <a:bodyPr wrap="square" lIns="0" tIns="0" rIns="0" bIns="0" rtlCol="0" anchor="t"/>
          <a:lstStyle/>
          <a:p>
            <a:pPr marL="0" indent="0">
              <a:buNone/>
            </a:pPr>
            <a:r>
              <a:rPr lang="en-US" sz="1400">
                <a:solidFill>
                  <a:schemeClr val="tx1">
                    <a:lumMod val="75000"/>
                    <a:lumOff val="25000"/>
                  </a:schemeClr>
                </a:solidFill>
                <a:latin typeface="Arial" panose="020B0604020202020204" pitchFamily="34" charset="0"/>
                <a:ea typeface="Segoe UI" pitchFamily="34" charset="-122"/>
                <a:cs typeface="Arial" panose="020B0604020202020204" pitchFamily="34" charset="0"/>
              </a:rPr>
              <a:t>Sequence the initiatives that can create the most business value first</a:t>
            </a:r>
            <a:endParaRPr lang="en-US" sz="1400">
              <a:solidFill>
                <a:schemeClr val="tx1">
                  <a:lumMod val="75000"/>
                  <a:lumOff val="25000"/>
                </a:schemeClr>
              </a:solidFill>
              <a:latin typeface="Arial" panose="020B0604020202020204" pitchFamily="34" charset="0"/>
              <a:cs typeface="Arial" panose="020B0604020202020204" pitchFamily="34" charset="0"/>
            </a:endParaRPr>
          </a:p>
        </p:txBody>
      </p:sp>
      <p:sp>
        <p:nvSpPr>
          <p:cNvPr id="20" name="Text 17"/>
          <p:cNvSpPr/>
          <p:nvPr/>
        </p:nvSpPr>
        <p:spPr>
          <a:xfrm>
            <a:off x="777241" y="5225796"/>
            <a:ext cx="9854366" cy="457200"/>
          </a:xfrm>
          <a:prstGeom prst="rect">
            <a:avLst/>
          </a:prstGeom>
          <a:noFill/>
          <a:ln/>
        </p:spPr>
        <p:txBody>
          <a:bodyPr wrap="square" lIns="0" tIns="0" rIns="0" bIns="0" rtlCol="0" anchor="t"/>
          <a:lstStyle/>
          <a:p>
            <a:r>
              <a:rPr lang="en-US" sz="1500" b="1">
                <a:latin typeface="Arial" panose="020B0604020202020204" pitchFamily="34" charset="0"/>
                <a:ea typeface="Segoe UI" pitchFamily="34" charset="-122"/>
                <a:cs typeface="Arial" panose="020B0604020202020204" pitchFamily="34" charset="0"/>
              </a:rPr>
              <a:t>The goal is not to buy more technology. It's to address your key initiatives and make each investment work harder together.</a:t>
            </a:r>
            <a:endParaRPr lang="en-US" sz="1500">
              <a:latin typeface="Arial" panose="020B0604020202020204" pitchFamily="34" charset="0"/>
              <a:cs typeface="Arial" panose="020B0604020202020204" pitchFamily="34" charset="0"/>
            </a:endParaRPr>
          </a:p>
        </p:txBody>
      </p:sp>
      <p:sp>
        <p:nvSpPr>
          <p:cNvPr id="26" name="Text 18">
            <a:extLst>
              <a:ext uri="{FF2B5EF4-FFF2-40B4-BE49-F238E27FC236}">
                <a16:creationId xmlns:a16="http://schemas.microsoft.com/office/drawing/2014/main" id="{0A5661FC-B2C2-7DBB-6365-018C06C3FD52}"/>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7" name="Footer rule">
            <a:extLst>
              <a:ext uri="{FF2B5EF4-FFF2-40B4-BE49-F238E27FC236}">
                <a16:creationId xmlns:a16="http://schemas.microsoft.com/office/drawing/2014/main" id="{C4081181-574A-E966-C7C7-1DA9EB374BA3}"/>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CBF58480-ABB5-CC67-80ED-FA4CFC84BE11}"/>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58BE8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Card background">
            <a:extLst>
              <a:ext uri="{FF2B5EF4-FFF2-40B4-BE49-F238E27FC236}">
                <a16:creationId xmlns:a16="http://schemas.microsoft.com/office/drawing/2014/main" id="{5972110D-3A49-26D0-28F9-E8489454DA4F}"/>
              </a:ext>
              <a:ext uri="{C183D7F6-B498-43B3-948B-1728B52AA6E4}">
                <adec:decorative xmlns:adec="http://schemas.microsoft.com/office/drawing/2017/decorative" val="1"/>
              </a:ext>
            </a:extLst>
          </p:cNvPr>
          <p:cNvSpPr/>
          <p:nvPr/>
        </p:nvSpPr>
        <p:spPr>
          <a:xfrm>
            <a:off x="8403772" y="2193154"/>
            <a:ext cx="3010684" cy="2598739"/>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Text 1"/>
          <p:cNvSpPr/>
          <p:nvPr/>
        </p:nvSpPr>
        <p:spPr>
          <a:xfrm>
            <a:off x="777240" y="475488"/>
            <a:ext cx="10637215" cy="274320"/>
          </a:xfrm>
          <a:prstGeom prst="rect">
            <a:avLst/>
          </a:prstGeom>
          <a:noFill/>
          <a:ln/>
        </p:spPr>
        <p:txBody>
          <a:bodyPr wrap="square" lIns="0" tIns="0" rIns="0" bIns="0" rtlCol="0" anchor="ctr"/>
          <a:lstStyle/>
          <a:p>
            <a:pPr marL="0" indent="0">
              <a:buNone/>
            </a:pPr>
            <a:endParaRPr lang="en-US" sz="1200" b="1" kern="0" spc="200">
              <a:solidFill>
                <a:srgbClr val="1A4FD6"/>
              </a:solidFill>
              <a:latin typeface="Arial" panose="020B0604020202020204" pitchFamily="34" charset="0"/>
              <a:cs typeface="Arial" panose="020B0604020202020204" pitchFamily="34" charset="0"/>
            </a:endParaRPr>
          </a:p>
        </p:txBody>
      </p:sp>
      <p:sp>
        <p:nvSpPr>
          <p:cNvPr id="5" name="Text 2"/>
          <p:cNvSpPr/>
          <p:nvPr/>
        </p:nvSpPr>
        <p:spPr>
          <a:xfrm>
            <a:off x="788125" y="822960"/>
            <a:ext cx="11042164" cy="1243148"/>
          </a:xfrm>
          <a:prstGeom prst="rect">
            <a:avLst/>
          </a:prstGeom>
          <a:noFill/>
          <a:ln/>
        </p:spPr>
        <p:txBody>
          <a:bodyPr wrap="square" lIns="0" tIns="0" rIns="0" bIns="0" rtlCol="0" anchor="t"/>
          <a:lstStyle/>
          <a:p>
            <a:pPr>
              <a:lnSpc>
                <a:spcPct val="105000"/>
              </a:lnSpc>
            </a:pPr>
            <a:r>
              <a:rPr lang="en-US" sz="3000" b="1">
                <a:solidFill>
                  <a:srgbClr val="036B69"/>
                </a:solidFill>
                <a:latin typeface="Arial" panose="020B0604020202020204" pitchFamily="34" charset="0"/>
                <a:ea typeface="Segoe UI" pitchFamily="34" charset="-122"/>
                <a:cs typeface="Arial" panose="020B0604020202020204" pitchFamily="34" charset="0"/>
              </a:rPr>
              <a:t>Finding #2: </a:t>
            </a:r>
            <a:r>
              <a:rPr lang="en-US" sz="3000" b="1">
                <a:solidFill>
                  <a:srgbClr val="1F2933"/>
                </a:solidFill>
                <a:latin typeface="Arial" panose="020B0604020202020204" pitchFamily="34" charset="0"/>
                <a:ea typeface="Segoe UI" pitchFamily="34" charset="-122"/>
                <a:cs typeface="Arial" panose="020B0604020202020204" pitchFamily="34" charset="0"/>
              </a:rPr>
              <a:t>Execution Matters More Than Ever  </a:t>
            </a:r>
            <a:endParaRPr lang="en-US" sz="3000">
              <a:latin typeface="Arial" panose="020B0604020202020204" pitchFamily="34" charset="0"/>
              <a:cs typeface="Arial" panose="020B0604020202020204" pitchFamily="34" charset="0"/>
            </a:endParaRPr>
          </a:p>
        </p:txBody>
      </p:sp>
      <p:sp>
        <p:nvSpPr>
          <p:cNvPr id="10" name="Text 6"/>
          <p:cNvSpPr/>
          <p:nvPr/>
        </p:nvSpPr>
        <p:spPr>
          <a:xfrm>
            <a:off x="6786880" y="3037840"/>
            <a:ext cx="3931920" cy="274320"/>
          </a:xfrm>
          <a:prstGeom prst="rect">
            <a:avLst/>
          </a:prstGeom>
          <a:noFill/>
          <a:ln/>
        </p:spPr>
        <p:txBody>
          <a:bodyPr wrap="square" lIns="0" tIns="0" rIns="0" bIns="0" rtlCol="0" anchor="ctr"/>
          <a:lstStyle/>
          <a:p>
            <a:pPr marL="0" indent="0">
              <a:buNone/>
            </a:pPr>
            <a:endParaRPr lang="en-US" sz="1400">
              <a:solidFill>
                <a:srgbClr val="6B7280"/>
              </a:solidFill>
              <a:latin typeface="Arial" panose="020B0604020202020204" pitchFamily="34" charset="0"/>
              <a:cs typeface="Arial" panose="020B0604020202020204" pitchFamily="34" charset="0"/>
            </a:endParaRPr>
          </a:p>
        </p:txBody>
      </p:sp>
      <p:sp>
        <p:nvSpPr>
          <p:cNvPr id="12" name="Text 8"/>
          <p:cNvSpPr/>
          <p:nvPr/>
        </p:nvSpPr>
        <p:spPr>
          <a:xfrm>
            <a:off x="8641249" y="2607191"/>
            <a:ext cx="2622814" cy="1712608"/>
          </a:xfrm>
          <a:prstGeom prst="rect">
            <a:avLst/>
          </a:prstGeom>
          <a:noFill/>
          <a:ln/>
        </p:spPr>
        <p:txBody>
          <a:bodyPr wrap="square" lIns="0" tIns="0" rIns="0" bIns="0" rtlCol="0" anchor="t"/>
          <a:lstStyle/>
          <a:p>
            <a:r>
              <a:rPr lang="en-US" sz="1600" b="1">
                <a:latin typeface="Arial" panose="020B0604020202020204" pitchFamily="34" charset="0"/>
                <a:ea typeface="Segoe UI" pitchFamily="34" charset="-122"/>
                <a:cs typeface="Arial" panose="020B0604020202020204" pitchFamily="34" charset="0"/>
              </a:rPr>
              <a:t>Buyers need a strategic partner to help them navigate the best solution and </a:t>
            </a:r>
            <a:r>
              <a:rPr lang="en-US" sz="1600" b="1" i="1">
                <a:latin typeface="Arial" panose="020B0604020202020204" pitchFamily="34" charset="0"/>
                <a:ea typeface="Segoe UI" pitchFamily="34" charset="-122"/>
                <a:cs typeface="Arial" panose="020B0604020202020204" pitchFamily="34" charset="0"/>
              </a:rPr>
              <a:t>make sure it works</a:t>
            </a:r>
          </a:p>
          <a:p>
            <a:endParaRPr lang="en-US" sz="1600" b="1">
              <a:latin typeface="Arial" panose="020B0604020202020204" pitchFamily="34" charset="0"/>
              <a:cs typeface="Arial" panose="020B0604020202020204" pitchFamily="34" charset="0"/>
            </a:endParaRPr>
          </a:p>
          <a:p>
            <a:r>
              <a:rPr lang="en-US" sz="1600" b="1">
                <a:latin typeface="Arial" panose="020B0604020202020204" pitchFamily="34" charset="0"/>
                <a:cs typeface="Arial" panose="020B0604020202020204" pitchFamily="34" charset="0"/>
              </a:rPr>
              <a:t>Price still matters, but it's table stakes.</a:t>
            </a:r>
          </a:p>
        </p:txBody>
      </p:sp>
      <p:sp>
        <p:nvSpPr>
          <p:cNvPr id="11" name="Text 18">
            <a:extLst>
              <a:ext uri="{FF2B5EF4-FFF2-40B4-BE49-F238E27FC236}">
                <a16:creationId xmlns:a16="http://schemas.microsoft.com/office/drawing/2014/main" id="{F6564891-1BEB-121E-6B3B-0D357C5E12DE}"/>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16" name="Footer rule">
            <a:extLst>
              <a:ext uri="{FF2B5EF4-FFF2-40B4-BE49-F238E27FC236}">
                <a16:creationId xmlns:a16="http://schemas.microsoft.com/office/drawing/2014/main" id="{4BEAAEC3-5062-F633-1244-BE0725C3D202}"/>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D531B326-7BBE-2590-AFAB-A1944320A6CB}"/>
              </a:ext>
            </a:extLst>
          </p:cNvPr>
          <p:cNvPicPr>
            <a:picLocks noChangeAspect="1"/>
          </p:cNvPicPr>
          <p:nvPr/>
        </p:nvPicPr>
        <p:blipFill>
          <a:blip r:embed="rId3"/>
          <a:stretch>
            <a:fillRect/>
          </a:stretch>
        </p:blipFill>
        <p:spPr>
          <a:xfrm>
            <a:off x="655151" y="1392653"/>
            <a:ext cx="7603478" cy="4791959"/>
          </a:xfrm>
          <a:prstGeom prst="rect">
            <a:avLst/>
          </a:prstGeom>
        </p:spPr>
      </p:pic>
      <p:sp>
        <p:nvSpPr>
          <p:cNvPr id="22" name="Rectangle 21">
            <a:extLst>
              <a:ext uri="{FF2B5EF4-FFF2-40B4-BE49-F238E27FC236}">
                <a16:creationId xmlns:a16="http://schemas.microsoft.com/office/drawing/2014/main" id="{C8A384D0-0EF4-55CD-EF63-72422504C0BE}"/>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036B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Card background">
            <a:extLst>
              <a:ext uri="{FF2B5EF4-FFF2-40B4-BE49-F238E27FC236}">
                <a16:creationId xmlns:a16="http://schemas.microsoft.com/office/drawing/2014/main" id="{E1E15021-C89D-EEBF-5A8C-7B7EA2AE1385}"/>
              </a:ext>
              <a:ext uri="{C183D7F6-B498-43B3-948B-1728B52AA6E4}">
                <adec:decorative xmlns:adec="http://schemas.microsoft.com/office/drawing/2017/decorative" val="1"/>
              </a:ext>
            </a:extLst>
          </p:cNvPr>
          <p:cNvSpPr/>
          <p:nvPr/>
        </p:nvSpPr>
        <p:spPr>
          <a:xfrm>
            <a:off x="777240" y="2194560"/>
            <a:ext cx="4970418" cy="3242854"/>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Text 1"/>
          <p:cNvSpPr/>
          <p:nvPr/>
        </p:nvSpPr>
        <p:spPr>
          <a:xfrm>
            <a:off x="777240" y="658368"/>
            <a:ext cx="10637215" cy="274320"/>
          </a:xfrm>
          <a:prstGeom prst="rect">
            <a:avLst/>
          </a:prstGeom>
          <a:noFill/>
          <a:ln/>
        </p:spPr>
        <p:txBody>
          <a:bodyPr wrap="square" lIns="0" tIns="0" rIns="0" bIns="0" rtlCol="0" anchor="ctr"/>
          <a:lstStyle/>
          <a:p>
            <a:pPr marL="0" indent="0">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WHAT THIS MEANS FOR YOU</a:t>
            </a:r>
            <a:endParaRPr lang="en-US" sz="1200">
              <a:latin typeface="Arial" panose="020B0604020202020204" pitchFamily="34" charset="0"/>
              <a:cs typeface="Arial" panose="020B0604020202020204" pitchFamily="34" charset="0"/>
            </a:endParaRPr>
          </a:p>
        </p:txBody>
      </p:sp>
      <p:sp>
        <p:nvSpPr>
          <p:cNvPr id="5" name="Text 2"/>
          <p:cNvSpPr/>
          <p:nvPr/>
        </p:nvSpPr>
        <p:spPr>
          <a:xfrm>
            <a:off x="777240" y="1005840"/>
            <a:ext cx="10454335" cy="1188720"/>
          </a:xfrm>
          <a:prstGeom prst="rect">
            <a:avLst/>
          </a:prstGeom>
          <a:noFill/>
          <a:ln/>
        </p:spPr>
        <p:txBody>
          <a:bodyPr wrap="square" lIns="0" tIns="0" rIns="0" bIns="0" rtlCol="0" anchor="t"/>
          <a:lstStyle/>
          <a:p>
            <a:pPr marL="0" indent="0">
              <a:lnSpc>
                <a:spcPct val="105000"/>
              </a:lnSpc>
              <a:buNone/>
            </a:pPr>
            <a:r>
              <a:rPr lang="en-US" sz="2700" b="1">
                <a:solidFill>
                  <a:srgbClr val="1F2933"/>
                </a:solidFill>
                <a:latin typeface="Arial" panose="020B0604020202020204" pitchFamily="34" charset="0"/>
                <a:ea typeface="Segoe UI" pitchFamily="34" charset="-122"/>
                <a:cs typeface="Arial" panose="020B0604020202020204" pitchFamily="34" charset="0"/>
              </a:rPr>
              <a:t>Poor Execution Can Destroy the Value</a:t>
            </a:r>
            <a:endParaRPr lang="en-US" sz="2700">
              <a:latin typeface="Arial" panose="020B0604020202020204" pitchFamily="34" charset="0"/>
              <a:cs typeface="Arial" panose="020B0604020202020204" pitchFamily="34" charset="0"/>
            </a:endParaRPr>
          </a:p>
          <a:p>
            <a:pPr marL="0" indent="0">
              <a:lnSpc>
                <a:spcPct val="105000"/>
              </a:lnSpc>
              <a:buNone/>
            </a:pPr>
            <a:r>
              <a:rPr lang="en-US" sz="2700" b="1">
                <a:solidFill>
                  <a:srgbClr val="1F2933"/>
                </a:solidFill>
                <a:latin typeface="Arial" panose="020B0604020202020204" pitchFamily="34" charset="0"/>
                <a:ea typeface="Segoe UI" pitchFamily="34" charset="-122"/>
                <a:cs typeface="Arial" panose="020B0604020202020204" pitchFamily="34" charset="0"/>
              </a:rPr>
              <a:t>of the Right Technology Decision</a:t>
            </a:r>
            <a:endParaRPr lang="en-US" sz="2700">
              <a:latin typeface="Arial" panose="020B0604020202020204" pitchFamily="34" charset="0"/>
              <a:cs typeface="Arial" panose="020B0604020202020204" pitchFamily="34" charset="0"/>
            </a:endParaRPr>
          </a:p>
        </p:txBody>
      </p:sp>
      <p:sp>
        <p:nvSpPr>
          <p:cNvPr id="9" name="Text 6"/>
          <p:cNvSpPr/>
          <p:nvPr/>
        </p:nvSpPr>
        <p:spPr>
          <a:xfrm>
            <a:off x="1188719" y="2606039"/>
            <a:ext cx="4287088" cy="2504803"/>
          </a:xfrm>
          <a:prstGeom prst="rect">
            <a:avLst/>
          </a:prstGeom>
          <a:noFill/>
          <a:ln/>
        </p:spPr>
        <p:txBody>
          <a:bodyPr wrap="square" lIns="0" tIns="0" rIns="0" bIns="0" rtlCol="0" anchor="t"/>
          <a:lstStyle/>
          <a:p>
            <a:pPr marL="0" indent="0">
              <a:buNone/>
            </a:pPr>
            <a:r>
              <a:rPr lang="en-US" sz="1700">
                <a:solidFill>
                  <a:srgbClr val="1F2933"/>
                </a:solidFill>
                <a:latin typeface="Arial" panose="020B0604020202020204" pitchFamily="34" charset="0"/>
                <a:ea typeface="Segoe UI" pitchFamily="34" charset="-122"/>
                <a:cs typeface="Arial" panose="020B0604020202020204" pitchFamily="34" charset="0"/>
              </a:rPr>
              <a:t>Even the right solution can underperform if implementation is rushed, ownership is unclear, or business goals are not aligned.</a:t>
            </a:r>
          </a:p>
          <a:p>
            <a:pPr marL="0" indent="0">
              <a:buNone/>
            </a:pPr>
            <a:endParaRPr lang="en-US" sz="1700">
              <a:solidFill>
                <a:srgbClr val="1F2933"/>
              </a:solidFill>
              <a:latin typeface="Arial" panose="020B0604020202020204" pitchFamily="34" charset="0"/>
              <a:cs typeface="Arial" panose="020B0604020202020204" pitchFamily="34" charset="0"/>
            </a:endParaRPr>
          </a:p>
          <a:p>
            <a:r>
              <a:rPr lang="en-US" sz="1700">
                <a:solidFill>
                  <a:schemeClr val="tx1">
                    <a:lumMod val="65000"/>
                    <a:lumOff val="35000"/>
                  </a:schemeClr>
                </a:solidFill>
                <a:latin typeface="Arial" panose="020B0604020202020204" pitchFamily="34" charset="0"/>
                <a:ea typeface="Segoe UI" pitchFamily="34" charset="-122"/>
                <a:cs typeface="Arial" panose="020B0604020202020204" pitchFamily="34" charset="0"/>
              </a:rPr>
              <a:t>That's why more organizations are prioritizing delivery readiness, accountability, and measurable outcomes from the start.</a:t>
            </a:r>
            <a:endParaRPr lang="en-US" sz="1700">
              <a:solidFill>
                <a:schemeClr val="tx1">
                  <a:lumMod val="65000"/>
                  <a:lumOff val="35000"/>
                </a:schemeClr>
              </a:solidFill>
              <a:latin typeface="Arial" panose="020B0604020202020204" pitchFamily="34" charset="0"/>
              <a:cs typeface="Arial" panose="020B0604020202020204" pitchFamily="34" charset="0"/>
            </a:endParaRPr>
          </a:p>
        </p:txBody>
      </p:sp>
      <p:sp>
        <p:nvSpPr>
          <p:cNvPr id="11" name="Text 8"/>
          <p:cNvSpPr/>
          <p:nvPr/>
        </p:nvSpPr>
        <p:spPr>
          <a:xfrm>
            <a:off x="6444344" y="2194560"/>
            <a:ext cx="3200400" cy="320040"/>
          </a:xfrm>
          <a:prstGeom prst="rect">
            <a:avLst/>
          </a:prstGeom>
          <a:noFill/>
          <a:ln/>
        </p:spPr>
        <p:txBody>
          <a:bodyPr wrap="square" lIns="0" tIns="0" rIns="0" bIns="0" rtlCol="0" anchor="t"/>
          <a:lstStyle/>
          <a:p>
            <a:pPr marL="0" indent="0">
              <a:buNone/>
            </a:pPr>
            <a:r>
              <a:rPr lang="en-US" sz="1700" b="1">
                <a:solidFill>
                  <a:srgbClr val="1F2933"/>
                </a:solidFill>
                <a:latin typeface="Arial" panose="020B0604020202020204" pitchFamily="34" charset="0"/>
                <a:ea typeface="Segoe UI" pitchFamily="34" charset="-122"/>
                <a:cs typeface="Arial" panose="020B0604020202020204" pitchFamily="34" charset="0"/>
              </a:rPr>
              <a:t>What this means</a:t>
            </a:r>
            <a:endParaRPr lang="en-US" sz="1700">
              <a:latin typeface="Arial" panose="020B0604020202020204" pitchFamily="34" charset="0"/>
              <a:cs typeface="Arial" panose="020B0604020202020204" pitchFamily="34" charset="0"/>
            </a:endParaRPr>
          </a:p>
        </p:txBody>
      </p:sp>
      <p:sp>
        <p:nvSpPr>
          <p:cNvPr id="13" name="Text 10"/>
          <p:cNvSpPr/>
          <p:nvPr/>
        </p:nvSpPr>
        <p:spPr>
          <a:xfrm>
            <a:off x="6444344" y="2606039"/>
            <a:ext cx="3200400" cy="857011"/>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700">
                <a:solidFill>
                  <a:srgbClr val="1F2933"/>
                </a:solidFill>
                <a:latin typeface="Arial" panose="020B0604020202020204" pitchFamily="34" charset="0"/>
                <a:ea typeface="Segoe UI" pitchFamily="34" charset="-122"/>
                <a:cs typeface="Arial" panose="020B0604020202020204" pitchFamily="34" charset="0"/>
              </a:rPr>
              <a:t>Speed to value matters</a:t>
            </a:r>
          </a:p>
          <a:p>
            <a:pPr marL="285750" indent="-285750">
              <a:buFont typeface="Arial" panose="020B0604020202020204" pitchFamily="34" charset="0"/>
              <a:buChar char="•"/>
            </a:pPr>
            <a:r>
              <a:rPr lang="en-US" sz="1700">
                <a:solidFill>
                  <a:srgbClr val="1F2933"/>
                </a:solidFill>
                <a:latin typeface="Arial" panose="020B0604020202020204" pitchFamily="34" charset="0"/>
                <a:ea typeface="Segoe UI" pitchFamily="34" charset="-122"/>
                <a:cs typeface="Arial" panose="020B0604020202020204" pitchFamily="34" charset="0"/>
              </a:rPr>
              <a:t>Governance matters</a:t>
            </a:r>
          </a:p>
          <a:p>
            <a:pPr marL="285750" indent="-285750">
              <a:buFont typeface="Arial" panose="020B0604020202020204" pitchFamily="34" charset="0"/>
              <a:buChar char="•"/>
            </a:pPr>
            <a:r>
              <a:rPr lang="en-US" sz="1700">
                <a:solidFill>
                  <a:srgbClr val="1F2933"/>
                </a:solidFill>
                <a:latin typeface="Arial" panose="020B0604020202020204" pitchFamily="34" charset="0"/>
                <a:ea typeface="Segoe UI" pitchFamily="34" charset="-122"/>
                <a:cs typeface="Arial" panose="020B0604020202020204" pitchFamily="34" charset="0"/>
              </a:rPr>
              <a:t>Clear ownership matters</a:t>
            </a:r>
            <a:endParaRPr lang="en-US" sz="17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7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700">
              <a:latin typeface="Arial" panose="020B0604020202020204" pitchFamily="34" charset="0"/>
              <a:cs typeface="Arial" panose="020B0604020202020204" pitchFamily="34" charset="0"/>
            </a:endParaRPr>
          </a:p>
        </p:txBody>
      </p:sp>
      <p:sp>
        <p:nvSpPr>
          <p:cNvPr id="22" name="Text 18">
            <a:extLst>
              <a:ext uri="{FF2B5EF4-FFF2-40B4-BE49-F238E27FC236}">
                <a16:creationId xmlns:a16="http://schemas.microsoft.com/office/drawing/2014/main" id="{3BEC220E-D519-8918-B1AE-B669DC8E91F3}"/>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3" name="Footer rule">
            <a:extLst>
              <a:ext uri="{FF2B5EF4-FFF2-40B4-BE49-F238E27FC236}">
                <a16:creationId xmlns:a16="http://schemas.microsoft.com/office/drawing/2014/main" id="{2D1BE567-DF39-9B97-B3A6-FAE781F3BBCB}"/>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A1A0E2ED-BF28-2173-B5BA-36AD048FFDA1}"/>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036B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4" name="Card background">
            <a:extLst>
              <a:ext uri="{FF2B5EF4-FFF2-40B4-BE49-F238E27FC236}">
                <a16:creationId xmlns:a16="http://schemas.microsoft.com/office/drawing/2014/main" id="{379D15EE-115D-E089-9A66-E126BA783D63}"/>
              </a:ext>
              <a:ext uri="{C183D7F6-B498-43B3-948B-1728B52AA6E4}">
                <adec:decorative xmlns:adec="http://schemas.microsoft.com/office/drawing/2017/decorative" val="1"/>
              </a:ext>
            </a:extLst>
          </p:cNvPr>
          <p:cNvSpPr/>
          <p:nvPr/>
        </p:nvSpPr>
        <p:spPr>
          <a:xfrm>
            <a:off x="6201238" y="3245403"/>
            <a:ext cx="5318760" cy="896112"/>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5" name="Card background">
            <a:extLst>
              <a:ext uri="{FF2B5EF4-FFF2-40B4-BE49-F238E27FC236}">
                <a16:creationId xmlns:a16="http://schemas.microsoft.com/office/drawing/2014/main" id="{2BDA0757-9570-745D-DE6A-50A5A86D4818}"/>
              </a:ext>
              <a:ext uri="{C183D7F6-B498-43B3-948B-1728B52AA6E4}">
                <adec:decorative xmlns:adec="http://schemas.microsoft.com/office/drawing/2017/decorative" val="1"/>
              </a:ext>
            </a:extLst>
          </p:cNvPr>
          <p:cNvSpPr/>
          <p:nvPr/>
        </p:nvSpPr>
        <p:spPr>
          <a:xfrm>
            <a:off x="777240" y="3245403"/>
            <a:ext cx="5318760" cy="896112"/>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Card background">
            <a:extLst>
              <a:ext uri="{FF2B5EF4-FFF2-40B4-BE49-F238E27FC236}">
                <a16:creationId xmlns:a16="http://schemas.microsoft.com/office/drawing/2014/main" id="{F456CA8D-DE29-922D-0214-100F2F9703B9}"/>
              </a:ext>
              <a:ext uri="{C183D7F6-B498-43B3-948B-1728B52AA6E4}">
                <adec:decorative xmlns:adec="http://schemas.microsoft.com/office/drawing/2017/decorative" val="1"/>
              </a:ext>
            </a:extLst>
          </p:cNvPr>
          <p:cNvSpPr/>
          <p:nvPr/>
        </p:nvSpPr>
        <p:spPr>
          <a:xfrm>
            <a:off x="6201238" y="2175453"/>
            <a:ext cx="5318760" cy="896112"/>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 name="Card background">
            <a:extLst>
              <a:ext uri="{FF2B5EF4-FFF2-40B4-BE49-F238E27FC236}">
                <a16:creationId xmlns:a16="http://schemas.microsoft.com/office/drawing/2014/main" id="{150EDC01-4A1C-B18E-21D2-B6725B4446F4}"/>
              </a:ext>
              <a:ext uri="{C183D7F6-B498-43B3-948B-1728B52AA6E4}">
                <adec:decorative xmlns:adec="http://schemas.microsoft.com/office/drawing/2017/decorative" val="1"/>
              </a:ext>
            </a:extLst>
          </p:cNvPr>
          <p:cNvSpPr/>
          <p:nvPr/>
        </p:nvSpPr>
        <p:spPr>
          <a:xfrm>
            <a:off x="777240" y="2175453"/>
            <a:ext cx="5318760" cy="896112"/>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777240" y="822960"/>
            <a:ext cx="10454335" cy="650998"/>
          </a:xfrm>
          <a:prstGeom prst="rect">
            <a:avLst/>
          </a:prstGeom>
          <a:noFill/>
          <a:ln/>
        </p:spPr>
        <p:txBody>
          <a:bodyPr wrap="square" lIns="0" tIns="0" rIns="0" bIns="0" rtlCol="0" anchor="t"/>
          <a:lstStyle/>
          <a:p>
            <a:pPr>
              <a:lnSpc>
                <a:spcPct val="105000"/>
              </a:lnSpc>
            </a:pPr>
            <a:r>
              <a:rPr lang="en-US" sz="3000" b="1">
                <a:solidFill>
                  <a:srgbClr val="1F2933"/>
                </a:solidFill>
                <a:latin typeface="Arial" panose="020B0604020202020204" pitchFamily="34" charset="0"/>
                <a:ea typeface="Segoe UI" pitchFamily="34" charset="-122"/>
                <a:cs typeface="Arial" panose="020B0604020202020204" pitchFamily="34" charset="0"/>
              </a:rPr>
              <a:t>A Practical Next Step: Assess Execution Readiness</a:t>
            </a:r>
            <a:endParaRPr lang="en-US" sz="3000">
              <a:latin typeface="Arial" panose="020B0604020202020204" pitchFamily="34" charset="0"/>
              <a:ea typeface="Calibri" panose="020F0502020204030204"/>
              <a:cs typeface="Arial" panose="020B0604020202020204" pitchFamily="34" charset="0"/>
            </a:endParaRPr>
          </a:p>
        </p:txBody>
      </p:sp>
      <p:sp>
        <p:nvSpPr>
          <p:cNvPr id="7" name="Text 4"/>
          <p:cNvSpPr/>
          <p:nvPr/>
        </p:nvSpPr>
        <p:spPr>
          <a:xfrm>
            <a:off x="777240" y="1718253"/>
            <a:ext cx="7315200" cy="320040"/>
          </a:xfrm>
          <a:prstGeom prst="rect">
            <a:avLst/>
          </a:prstGeom>
          <a:noFill/>
          <a:ln/>
        </p:spPr>
        <p:txBody>
          <a:bodyPr wrap="square" lIns="0" tIns="0" rIns="0" bIns="0" rtlCol="0" anchor="t"/>
          <a:lstStyle/>
          <a:p>
            <a:pPr marL="0" indent="0">
              <a:buNone/>
            </a:pPr>
            <a:r>
              <a:rPr lang="en-US" sz="16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Before a major initiative moves forward, we can help you:</a:t>
            </a:r>
            <a:endParaRPr lang="en-US" sz="1600">
              <a:solidFill>
                <a:schemeClr val="tx1">
                  <a:lumMod val="85000"/>
                  <a:lumOff val="15000"/>
                </a:schemeClr>
              </a:solidFill>
              <a:latin typeface="Arial" panose="020B0604020202020204" pitchFamily="34" charset="0"/>
              <a:cs typeface="Arial" panose="020B0604020202020204" pitchFamily="34" charset="0"/>
            </a:endParaRPr>
          </a:p>
        </p:txBody>
      </p:sp>
      <p:sp>
        <p:nvSpPr>
          <p:cNvPr id="9" name="Text 6"/>
          <p:cNvSpPr/>
          <p:nvPr/>
        </p:nvSpPr>
        <p:spPr>
          <a:xfrm>
            <a:off x="1051560" y="2175453"/>
            <a:ext cx="640080" cy="896112"/>
          </a:xfrm>
          <a:prstGeom prst="rect">
            <a:avLst/>
          </a:prstGeom>
          <a:noFill/>
          <a:ln/>
        </p:spPr>
        <p:txBody>
          <a:bodyPr wrap="square" lIns="0" tIns="0" rIns="0" bIns="0" rtlCol="0" anchor="ctr"/>
          <a:lstStyle/>
          <a:p>
            <a:pPr marL="0" indent="0">
              <a:buNone/>
            </a:pPr>
            <a:r>
              <a:rPr lang="en-US" sz="2000" b="1">
                <a:solidFill>
                  <a:srgbClr val="1A4FD6"/>
                </a:solidFill>
                <a:latin typeface="Arial" panose="020B0604020202020204" pitchFamily="34" charset="0"/>
                <a:ea typeface="Segoe UI" pitchFamily="34" charset="-122"/>
                <a:cs typeface="Arial" panose="020B0604020202020204" pitchFamily="34" charset="0"/>
              </a:rPr>
              <a:t>1</a:t>
            </a:r>
            <a:endParaRPr lang="en-US" sz="2000">
              <a:latin typeface="Arial" panose="020B0604020202020204" pitchFamily="34" charset="0"/>
              <a:cs typeface="Arial" panose="020B0604020202020204" pitchFamily="34" charset="0"/>
            </a:endParaRPr>
          </a:p>
        </p:txBody>
      </p:sp>
      <p:sp>
        <p:nvSpPr>
          <p:cNvPr id="10" name="Text 7"/>
          <p:cNvSpPr/>
          <p:nvPr/>
        </p:nvSpPr>
        <p:spPr>
          <a:xfrm>
            <a:off x="1465893" y="2175453"/>
            <a:ext cx="4023360" cy="896112"/>
          </a:xfrm>
          <a:prstGeom prst="rect">
            <a:avLst/>
          </a:prstGeom>
          <a:noFill/>
          <a:ln/>
        </p:spPr>
        <p:txBody>
          <a:bodyPr wrap="square" lIns="0" tIns="0" rIns="0" bIns="0" rtlCol="0" anchor="ctr"/>
          <a:lstStyle/>
          <a:p>
            <a:pPr marL="0" indent="0">
              <a:buNone/>
            </a:pPr>
            <a:r>
              <a:rPr lang="en-US" sz="1600">
                <a:solidFill>
                  <a:srgbClr val="1F2933"/>
                </a:solidFill>
                <a:latin typeface="Arial" panose="020B0604020202020204" pitchFamily="34" charset="0"/>
                <a:ea typeface="Segoe UI" pitchFamily="34" charset="-122"/>
                <a:cs typeface="Arial" panose="020B0604020202020204" pitchFamily="34" charset="0"/>
              </a:rPr>
              <a:t>Define success metrics early</a:t>
            </a:r>
            <a:endParaRPr lang="en-US" sz="1600">
              <a:latin typeface="Arial" panose="020B0604020202020204" pitchFamily="34" charset="0"/>
              <a:cs typeface="Arial" panose="020B0604020202020204" pitchFamily="34" charset="0"/>
            </a:endParaRPr>
          </a:p>
        </p:txBody>
      </p:sp>
      <p:sp>
        <p:nvSpPr>
          <p:cNvPr id="12" name="Text 9"/>
          <p:cNvSpPr/>
          <p:nvPr/>
        </p:nvSpPr>
        <p:spPr>
          <a:xfrm>
            <a:off x="6446520" y="2175453"/>
            <a:ext cx="640080" cy="896112"/>
          </a:xfrm>
          <a:prstGeom prst="rect">
            <a:avLst/>
          </a:prstGeom>
          <a:noFill/>
          <a:ln/>
        </p:spPr>
        <p:txBody>
          <a:bodyPr wrap="square" lIns="0" tIns="0" rIns="0" bIns="0" rtlCol="0" anchor="ctr"/>
          <a:lstStyle/>
          <a:p>
            <a:pPr marL="0" indent="0">
              <a:buNone/>
            </a:pPr>
            <a:r>
              <a:rPr lang="en-US" sz="2000" b="1">
                <a:solidFill>
                  <a:srgbClr val="1A4FD6"/>
                </a:solidFill>
                <a:latin typeface="Arial" panose="020B0604020202020204" pitchFamily="34" charset="0"/>
                <a:ea typeface="Segoe UI" pitchFamily="34" charset="-122"/>
                <a:cs typeface="Arial" panose="020B0604020202020204" pitchFamily="34" charset="0"/>
              </a:rPr>
              <a:t>2</a:t>
            </a:r>
            <a:endParaRPr lang="en-US" sz="2000">
              <a:latin typeface="Arial" panose="020B0604020202020204" pitchFamily="34" charset="0"/>
              <a:cs typeface="Arial" panose="020B0604020202020204" pitchFamily="34" charset="0"/>
            </a:endParaRPr>
          </a:p>
        </p:txBody>
      </p:sp>
      <p:sp>
        <p:nvSpPr>
          <p:cNvPr id="13" name="Text 10"/>
          <p:cNvSpPr/>
          <p:nvPr/>
        </p:nvSpPr>
        <p:spPr>
          <a:xfrm>
            <a:off x="6860853" y="2175453"/>
            <a:ext cx="4023360" cy="896112"/>
          </a:xfrm>
          <a:prstGeom prst="rect">
            <a:avLst/>
          </a:prstGeom>
          <a:noFill/>
          <a:ln/>
        </p:spPr>
        <p:txBody>
          <a:bodyPr wrap="square" lIns="0" tIns="0" rIns="0" bIns="0" rtlCol="0" anchor="ctr"/>
          <a:lstStyle/>
          <a:p>
            <a:r>
              <a:rPr lang="en-US" sz="1600">
                <a:solidFill>
                  <a:srgbClr val="1F2933"/>
                </a:solidFill>
                <a:latin typeface="Arial" panose="020B0604020202020204" pitchFamily="34" charset="0"/>
                <a:ea typeface="Segoe UI" pitchFamily="34" charset="-122"/>
                <a:cs typeface="Arial" panose="020B0604020202020204" pitchFamily="34" charset="0"/>
              </a:rPr>
              <a:t>Evaluate reasons behind stalled projects and surface implementation risks upfront</a:t>
            </a:r>
            <a:endParaRPr lang="en-US" sz="1600">
              <a:latin typeface="Arial" panose="020B0604020202020204" pitchFamily="34" charset="0"/>
              <a:cs typeface="Arial" panose="020B0604020202020204" pitchFamily="34" charset="0"/>
            </a:endParaRPr>
          </a:p>
        </p:txBody>
      </p:sp>
      <p:sp>
        <p:nvSpPr>
          <p:cNvPr id="15" name="Text 12"/>
          <p:cNvSpPr/>
          <p:nvPr/>
        </p:nvSpPr>
        <p:spPr>
          <a:xfrm>
            <a:off x="1051560" y="3245403"/>
            <a:ext cx="640080" cy="896112"/>
          </a:xfrm>
          <a:prstGeom prst="rect">
            <a:avLst/>
          </a:prstGeom>
          <a:noFill/>
          <a:ln/>
        </p:spPr>
        <p:txBody>
          <a:bodyPr wrap="square" lIns="0" tIns="0" rIns="0" bIns="0" rtlCol="0" anchor="ctr"/>
          <a:lstStyle/>
          <a:p>
            <a:pPr marL="0" indent="0">
              <a:buNone/>
            </a:pPr>
            <a:r>
              <a:rPr lang="en-US" sz="2000" b="1">
                <a:solidFill>
                  <a:srgbClr val="1A4FD6"/>
                </a:solidFill>
                <a:latin typeface="Arial" panose="020B0604020202020204" pitchFamily="34" charset="0"/>
                <a:ea typeface="Segoe UI" pitchFamily="34" charset="-122"/>
                <a:cs typeface="Arial" panose="020B0604020202020204" pitchFamily="34" charset="0"/>
              </a:rPr>
              <a:t>3</a:t>
            </a:r>
            <a:endParaRPr lang="en-US" sz="2000">
              <a:latin typeface="Arial" panose="020B0604020202020204" pitchFamily="34" charset="0"/>
              <a:cs typeface="Arial" panose="020B0604020202020204" pitchFamily="34" charset="0"/>
            </a:endParaRPr>
          </a:p>
        </p:txBody>
      </p:sp>
      <p:sp>
        <p:nvSpPr>
          <p:cNvPr id="16" name="Text 13"/>
          <p:cNvSpPr/>
          <p:nvPr/>
        </p:nvSpPr>
        <p:spPr>
          <a:xfrm>
            <a:off x="1465893" y="3245403"/>
            <a:ext cx="4023360" cy="896112"/>
          </a:xfrm>
          <a:prstGeom prst="rect">
            <a:avLst/>
          </a:prstGeom>
          <a:noFill/>
          <a:ln/>
        </p:spPr>
        <p:txBody>
          <a:bodyPr wrap="square" lIns="0" tIns="0" rIns="0" bIns="0" rtlCol="0" anchor="ctr"/>
          <a:lstStyle/>
          <a:p>
            <a:pPr marL="0" indent="0">
              <a:buNone/>
            </a:pPr>
            <a:r>
              <a:rPr lang="en-US" sz="1600">
                <a:solidFill>
                  <a:srgbClr val="1F2933"/>
                </a:solidFill>
                <a:latin typeface="Arial" panose="020B0604020202020204" pitchFamily="34" charset="0"/>
                <a:ea typeface="Segoe UI" pitchFamily="34" charset="-122"/>
                <a:cs typeface="Arial" panose="020B0604020202020204" pitchFamily="34" charset="0"/>
              </a:rPr>
              <a:t>Clarify stakeholder roles and responsibilities</a:t>
            </a:r>
            <a:endParaRPr lang="en-US" sz="1600">
              <a:latin typeface="Arial" panose="020B0604020202020204" pitchFamily="34" charset="0"/>
              <a:cs typeface="Arial" panose="020B0604020202020204" pitchFamily="34" charset="0"/>
            </a:endParaRPr>
          </a:p>
        </p:txBody>
      </p:sp>
      <p:sp>
        <p:nvSpPr>
          <p:cNvPr id="18" name="Text 15"/>
          <p:cNvSpPr/>
          <p:nvPr/>
        </p:nvSpPr>
        <p:spPr>
          <a:xfrm>
            <a:off x="6446520" y="3245403"/>
            <a:ext cx="640080" cy="896112"/>
          </a:xfrm>
          <a:prstGeom prst="rect">
            <a:avLst/>
          </a:prstGeom>
          <a:noFill/>
          <a:ln/>
        </p:spPr>
        <p:txBody>
          <a:bodyPr wrap="square" lIns="0" tIns="0" rIns="0" bIns="0" rtlCol="0" anchor="ctr"/>
          <a:lstStyle/>
          <a:p>
            <a:pPr marL="0" indent="0">
              <a:buNone/>
            </a:pPr>
            <a:r>
              <a:rPr lang="en-US" sz="2000" b="1">
                <a:solidFill>
                  <a:srgbClr val="1A4FD6"/>
                </a:solidFill>
                <a:latin typeface="Arial" panose="020B0604020202020204" pitchFamily="34" charset="0"/>
                <a:ea typeface="Segoe UI" pitchFamily="34" charset="-122"/>
                <a:cs typeface="Arial" panose="020B0604020202020204" pitchFamily="34" charset="0"/>
              </a:rPr>
              <a:t>4</a:t>
            </a:r>
            <a:endParaRPr lang="en-US" sz="2000">
              <a:latin typeface="Arial" panose="020B0604020202020204" pitchFamily="34" charset="0"/>
              <a:cs typeface="Arial" panose="020B0604020202020204" pitchFamily="34" charset="0"/>
            </a:endParaRPr>
          </a:p>
        </p:txBody>
      </p:sp>
      <p:sp>
        <p:nvSpPr>
          <p:cNvPr id="19" name="Text 16"/>
          <p:cNvSpPr/>
          <p:nvPr/>
        </p:nvSpPr>
        <p:spPr>
          <a:xfrm>
            <a:off x="6860853" y="3245403"/>
            <a:ext cx="4023360" cy="896112"/>
          </a:xfrm>
          <a:prstGeom prst="rect">
            <a:avLst/>
          </a:prstGeom>
          <a:noFill/>
          <a:ln/>
        </p:spPr>
        <p:txBody>
          <a:bodyPr wrap="square" lIns="0" tIns="0" rIns="0" bIns="0" rtlCol="0" anchor="ctr"/>
          <a:lstStyle/>
          <a:p>
            <a:r>
              <a:rPr lang="en-US" sz="1600">
                <a:solidFill>
                  <a:srgbClr val="1F2933"/>
                </a:solidFill>
                <a:latin typeface="Arial" panose="020B0604020202020204" pitchFamily="34" charset="0"/>
                <a:ea typeface="Segoe UI" pitchFamily="34" charset="-122"/>
                <a:cs typeface="Arial" panose="020B0604020202020204" pitchFamily="34" charset="0"/>
              </a:rPr>
              <a:t>Build a more realistic rollout plan, bringing in the right experts at the right time</a:t>
            </a:r>
            <a:endParaRPr lang="en-US" sz="1600">
              <a:latin typeface="Arial" panose="020B0604020202020204" pitchFamily="34" charset="0"/>
              <a:cs typeface="Arial" panose="020B0604020202020204" pitchFamily="34" charset="0"/>
            </a:endParaRPr>
          </a:p>
        </p:txBody>
      </p:sp>
      <p:sp>
        <p:nvSpPr>
          <p:cNvPr id="20" name="Text 17"/>
          <p:cNvSpPr/>
          <p:nvPr/>
        </p:nvSpPr>
        <p:spPr>
          <a:xfrm>
            <a:off x="777240" y="4484773"/>
            <a:ext cx="10637215" cy="457200"/>
          </a:xfrm>
          <a:prstGeom prst="rect">
            <a:avLst/>
          </a:prstGeom>
          <a:noFill/>
          <a:ln/>
        </p:spPr>
        <p:txBody>
          <a:bodyPr wrap="square" lIns="0" tIns="0" rIns="0" bIns="0" rtlCol="0" anchor="t"/>
          <a:lstStyle/>
          <a:p>
            <a:r>
              <a:rPr lang="en-US" sz="1600" b="1">
                <a:latin typeface="Arial" panose="020B0604020202020204" pitchFamily="34" charset="0"/>
                <a:ea typeface="Segoe UI" pitchFamily="34" charset="-122"/>
                <a:cs typeface="Arial" panose="020B0604020202020204" pitchFamily="34" charset="0"/>
              </a:rPr>
              <a:t>Better planning on the front end and leveraging our vendor vetting and project management expertise early on will increase the odds of stronger outcomes on the back end.</a:t>
            </a:r>
            <a:endParaRPr lang="en-US" sz="1600">
              <a:latin typeface="Arial" panose="020B0604020202020204" pitchFamily="34" charset="0"/>
              <a:cs typeface="Arial" panose="020B0604020202020204" pitchFamily="34" charset="0"/>
            </a:endParaRPr>
          </a:p>
        </p:txBody>
      </p:sp>
      <p:sp>
        <p:nvSpPr>
          <p:cNvPr id="27" name="Text 18">
            <a:extLst>
              <a:ext uri="{FF2B5EF4-FFF2-40B4-BE49-F238E27FC236}">
                <a16:creationId xmlns:a16="http://schemas.microsoft.com/office/drawing/2014/main" id="{08C70B00-182E-E657-D9F9-A15DA48D9D16}"/>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8" name="Footer rule">
            <a:extLst>
              <a:ext uri="{FF2B5EF4-FFF2-40B4-BE49-F238E27FC236}">
                <a16:creationId xmlns:a16="http://schemas.microsoft.com/office/drawing/2014/main" id="{422BCC00-9745-7D4B-4ACD-4FC591510434}"/>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9" name="Rectangle 28">
            <a:extLst>
              <a:ext uri="{FF2B5EF4-FFF2-40B4-BE49-F238E27FC236}">
                <a16:creationId xmlns:a16="http://schemas.microsoft.com/office/drawing/2014/main" id="{2929F500-67FE-22E5-BCF2-920E228F5F51}"/>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036B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14" name="Card background">
            <a:extLst>
              <a:ext uri="{FF2B5EF4-FFF2-40B4-BE49-F238E27FC236}">
                <a16:creationId xmlns:a16="http://schemas.microsoft.com/office/drawing/2014/main" id="{AF92EDE0-6AC8-3ACD-01F3-355A89BD02E7}"/>
              </a:ext>
              <a:ext uri="{C183D7F6-B498-43B3-948B-1728B52AA6E4}">
                <adec:decorative xmlns:adec="http://schemas.microsoft.com/office/drawing/2017/decorative" val="1"/>
              </a:ext>
            </a:extLst>
          </p:cNvPr>
          <p:cNvSpPr/>
          <p:nvPr/>
        </p:nvSpPr>
        <p:spPr>
          <a:xfrm>
            <a:off x="7827090" y="2055639"/>
            <a:ext cx="3587364" cy="2921649"/>
          </a:xfrm>
          <a:prstGeom prst="rect">
            <a:avLst/>
          </a:prstGeom>
          <a:solidFill>
            <a:srgbClr val="194FD6"/>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777240" y="822960"/>
            <a:ext cx="10454335" cy="822960"/>
          </a:xfrm>
          <a:prstGeom prst="rect">
            <a:avLst/>
          </a:prstGeom>
          <a:noFill/>
          <a:ln/>
        </p:spPr>
        <p:txBody>
          <a:bodyPr wrap="square" lIns="0" tIns="0" rIns="0" bIns="0" rtlCol="0" anchor="t"/>
          <a:lstStyle/>
          <a:p>
            <a:pPr>
              <a:lnSpc>
                <a:spcPct val="105000"/>
              </a:lnSpc>
            </a:pPr>
            <a:r>
              <a:rPr lang="en-US" sz="2800" b="1">
                <a:solidFill>
                  <a:srgbClr val="194FD6"/>
                </a:solidFill>
                <a:latin typeface="Arial" panose="020B0604020202020204" pitchFamily="34" charset="0"/>
                <a:ea typeface="Segoe UI" pitchFamily="34" charset="-122"/>
                <a:cs typeface="Arial" panose="020B0604020202020204" pitchFamily="34" charset="0"/>
              </a:rPr>
              <a:t>Finding #3: </a:t>
            </a:r>
            <a:r>
              <a:rPr lang="en-US" sz="2800" b="1">
                <a:solidFill>
                  <a:srgbClr val="1F2933"/>
                </a:solidFill>
                <a:latin typeface="Arial" panose="020B0604020202020204" pitchFamily="34" charset="0"/>
                <a:ea typeface="Segoe UI" pitchFamily="34" charset="-122"/>
                <a:cs typeface="Arial" panose="020B0604020202020204" pitchFamily="34" charset="0"/>
              </a:rPr>
              <a:t>Renewals Are Now Strategic Decision Points </a:t>
            </a:r>
            <a:endParaRPr lang="en-US" sz="2800">
              <a:latin typeface="Arial" panose="020B0604020202020204" pitchFamily="34" charset="0"/>
              <a:cs typeface="Arial" panose="020B0604020202020204" pitchFamily="34" charset="0"/>
            </a:endParaRPr>
          </a:p>
        </p:txBody>
      </p:sp>
      <p:sp>
        <p:nvSpPr>
          <p:cNvPr id="7" name="Text 4"/>
          <p:cNvSpPr/>
          <p:nvPr/>
        </p:nvSpPr>
        <p:spPr>
          <a:xfrm>
            <a:off x="777240" y="1296982"/>
            <a:ext cx="10424160" cy="457200"/>
          </a:xfrm>
          <a:prstGeom prst="rect">
            <a:avLst/>
          </a:prstGeom>
          <a:noFill/>
          <a:ln/>
        </p:spPr>
        <p:txBody>
          <a:bodyPr wrap="square" lIns="0" tIns="0" rIns="0" bIns="0" rtlCol="0" anchor="ctr"/>
          <a:lstStyle/>
          <a:p>
            <a:r>
              <a:rPr lang="en-US" sz="1600">
                <a:solidFill>
                  <a:schemeClr val="tx1">
                    <a:lumMod val="85000"/>
                    <a:lumOff val="15000"/>
                  </a:schemeClr>
                </a:solidFill>
                <a:latin typeface="Arial" panose="020B0604020202020204" pitchFamily="34" charset="0"/>
                <a:ea typeface="Segoe UI" pitchFamily="34" charset="-122"/>
                <a:cs typeface="Arial" panose="020B0604020202020204" pitchFamily="34" charset="0"/>
              </a:rPr>
              <a:t>Vendor loyalty is lower, and renewal costs are higher. This is a major opportunity signal. </a:t>
            </a:r>
            <a:endParaRPr lang="en-US" sz="1600">
              <a:solidFill>
                <a:schemeClr val="tx1">
                  <a:lumMod val="85000"/>
                  <a:lumOff val="15000"/>
                </a:schemeClr>
              </a:solidFill>
              <a:latin typeface="Arial" panose="020B0604020202020204" pitchFamily="34" charset="0"/>
              <a:cs typeface="Arial" panose="020B0604020202020204" pitchFamily="34" charset="0"/>
            </a:endParaRPr>
          </a:p>
        </p:txBody>
      </p:sp>
      <p:sp>
        <p:nvSpPr>
          <p:cNvPr id="20" name="Text 17"/>
          <p:cNvSpPr/>
          <p:nvPr/>
        </p:nvSpPr>
        <p:spPr>
          <a:xfrm>
            <a:off x="777241" y="5286698"/>
            <a:ext cx="9165046" cy="548640"/>
          </a:xfrm>
          <a:prstGeom prst="rect">
            <a:avLst/>
          </a:prstGeom>
          <a:noFill/>
          <a:ln/>
        </p:spPr>
        <p:txBody>
          <a:bodyPr wrap="square" lIns="0" tIns="0" rIns="0" bIns="0" rtlCol="0" anchor="t"/>
          <a:lstStyle/>
          <a:p>
            <a:r>
              <a:rPr lang="en-US" sz="1600" b="1">
                <a:latin typeface="Arial" panose="020B0604020202020204" pitchFamily="34" charset="0"/>
                <a:ea typeface="Segoe UI" pitchFamily="34" charset="-122"/>
                <a:cs typeface="Arial" panose="020B0604020202020204" pitchFamily="34" charset="0"/>
              </a:rPr>
              <a:t>Renewals should not be treated as administrative events. They are moments to reassess value, fit, and future needs.</a:t>
            </a:r>
            <a:endParaRPr lang="en-US" sz="1600">
              <a:latin typeface="Arial" panose="020B0604020202020204" pitchFamily="34" charset="0"/>
              <a:cs typeface="Arial" panose="020B0604020202020204" pitchFamily="34" charset="0"/>
            </a:endParaRPr>
          </a:p>
        </p:txBody>
      </p:sp>
      <p:sp>
        <p:nvSpPr>
          <p:cNvPr id="4" name="Card background">
            <a:extLst>
              <a:ext uri="{FF2B5EF4-FFF2-40B4-BE49-F238E27FC236}">
                <a16:creationId xmlns:a16="http://schemas.microsoft.com/office/drawing/2014/main" id="{EA7C0FA6-573C-F5F9-5A2E-56CB222B7B01}"/>
              </a:ext>
              <a:ext uri="{C183D7F6-B498-43B3-948B-1728B52AA6E4}">
                <adec:decorative xmlns:adec="http://schemas.microsoft.com/office/drawing/2017/decorative" val="1"/>
              </a:ext>
            </a:extLst>
          </p:cNvPr>
          <p:cNvSpPr/>
          <p:nvPr/>
        </p:nvSpPr>
        <p:spPr>
          <a:xfrm>
            <a:off x="777240" y="2061932"/>
            <a:ext cx="6730189" cy="2921649"/>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14D21136-5037-70F6-001D-673EF87488AA}"/>
              </a:ext>
            </a:extLst>
          </p:cNvPr>
          <p:cNvSpPr txBox="1">
            <a:spLocks/>
          </p:cNvSpPr>
          <p:nvPr/>
        </p:nvSpPr>
        <p:spPr>
          <a:xfrm>
            <a:off x="1097207" y="2801954"/>
            <a:ext cx="1927087" cy="862213"/>
          </a:xfrm>
          <a:prstGeom prst="rect">
            <a:avLst/>
          </a:prstGeom>
        </p:spPr>
        <p:txBody>
          <a:bodyPr wrap="none" anchor="t">
            <a:noAutofit/>
          </a:bodyPr>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normalizeH="0" baseline="0" noProof="0">
                <a:ln>
                  <a:noFill/>
                </a:ln>
                <a:solidFill>
                  <a:srgbClr val="2057D6"/>
                </a:solidFill>
                <a:effectLst/>
                <a:uLnTx/>
                <a:uFillTx/>
              </a:rPr>
              <a:t>84%</a:t>
            </a:r>
          </a:p>
        </p:txBody>
      </p:sp>
      <p:sp>
        <p:nvSpPr>
          <p:cNvPr id="9" name="TextBox 8">
            <a:extLst>
              <a:ext uri="{FF2B5EF4-FFF2-40B4-BE49-F238E27FC236}">
                <a16:creationId xmlns:a16="http://schemas.microsoft.com/office/drawing/2014/main" id="{A7E801F7-3F3F-D64E-D4F3-5C156A712ACC}"/>
              </a:ext>
            </a:extLst>
          </p:cNvPr>
          <p:cNvSpPr txBox="1"/>
          <p:nvPr/>
        </p:nvSpPr>
        <p:spPr>
          <a:xfrm>
            <a:off x="1097207" y="3649533"/>
            <a:ext cx="2752045" cy="830997"/>
          </a:xfrm>
          <a:prstGeom prst="rect">
            <a:avLst/>
          </a:prstGeom>
          <a:noFill/>
        </p:spPr>
        <p:txBody>
          <a:bodyPr wrap="square" rtlCol="0">
            <a:spAutoFit/>
          </a:bodyPr>
          <a:lstStyle/>
          <a:p>
            <a:pPr lvl="0">
              <a:defRPr/>
            </a:pPr>
            <a:r>
              <a:rPr lang="en-US" sz="1600">
                <a:latin typeface="Arial" panose="020B0604020202020204" pitchFamily="34" charset="0"/>
                <a:cs typeface="Arial" panose="020B0604020202020204" pitchFamily="34" charset="0"/>
              </a:rPr>
              <a:t>of buyers are open to switching vendors at renewal</a:t>
            </a:r>
            <a:endParaRPr kumimoji="0" lang="en-US" sz="140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AE784C0-EDDE-393A-5515-24902FD1FB88}"/>
              </a:ext>
            </a:extLst>
          </p:cNvPr>
          <p:cNvSpPr txBox="1">
            <a:spLocks/>
          </p:cNvSpPr>
          <p:nvPr/>
        </p:nvSpPr>
        <p:spPr>
          <a:xfrm>
            <a:off x="4168913" y="2801954"/>
            <a:ext cx="1927087" cy="862213"/>
          </a:xfrm>
          <a:prstGeom prst="rect">
            <a:avLst/>
          </a:prstGeom>
        </p:spPr>
        <p:txBody>
          <a:bodyPr wrap="none" anchor="t">
            <a:noAutofit/>
          </a:bodyPr>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normalizeH="0" baseline="0" noProof="0">
                <a:ln>
                  <a:noFill/>
                </a:ln>
                <a:solidFill>
                  <a:srgbClr val="2057D6"/>
                </a:solidFill>
                <a:effectLst/>
                <a:uLnTx/>
                <a:uFillTx/>
              </a:rPr>
              <a:t>87%</a:t>
            </a:r>
          </a:p>
        </p:txBody>
      </p:sp>
      <p:sp>
        <p:nvSpPr>
          <p:cNvPr id="11" name="TextBox 10">
            <a:extLst>
              <a:ext uri="{FF2B5EF4-FFF2-40B4-BE49-F238E27FC236}">
                <a16:creationId xmlns:a16="http://schemas.microsoft.com/office/drawing/2014/main" id="{64E1D96A-8A48-94D5-40AC-B9322EB369DA}"/>
              </a:ext>
            </a:extLst>
          </p:cNvPr>
          <p:cNvSpPr txBox="1"/>
          <p:nvPr/>
        </p:nvSpPr>
        <p:spPr>
          <a:xfrm>
            <a:off x="4168913" y="3649533"/>
            <a:ext cx="2778356" cy="830997"/>
          </a:xfrm>
          <a:prstGeom prst="rect">
            <a:avLst/>
          </a:prstGeom>
          <a:noFill/>
        </p:spPr>
        <p:txBody>
          <a:bodyPr wrap="square" rtlCol="0">
            <a:spAutoFit/>
          </a:bodyPr>
          <a:lstStyle/>
          <a:p>
            <a:pPr lvl="0">
              <a:defRPr/>
            </a:pPr>
            <a:r>
              <a:rPr lang="en-US" sz="1600">
                <a:latin typeface="Arial" panose="020B0604020202020204" pitchFamily="34" charset="0"/>
                <a:cs typeface="Arial" panose="020B0604020202020204" pitchFamily="34" charset="0"/>
              </a:rPr>
              <a:t>of buyers report increased renewal costs over the past 12 months​</a:t>
            </a:r>
            <a:endParaRPr kumimoji="0" lang="en-US" sz="140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3E75C79E-BFC6-1DB3-7E2B-026A13E84B9C}"/>
              </a:ext>
            </a:extLst>
          </p:cNvPr>
          <p:cNvSpPr txBox="1">
            <a:spLocks/>
          </p:cNvSpPr>
          <p:nvPr/>
        </p:nvSpPr>
        <p:spPr>
          <a:xfrm>
            <a:off x="8549448" y="2801954"/>
            <a:ext cx="1927087" cy="862213"/>
          </a:xfrm>
          <a:prstGeom prst="rect">
            <a:avLst/>
          </a:prstGeom>
        </p:spPr>
        <p:txBody>
          <a:bodyPr wrap="none" anchor="t">
            <a:noAutofit/>
          </a:bodyPr>
          <a:lstStyle>
            <a:lvl1pPr algn="l" defTabSz="914400" rtl="0" eaLnBrk="1" latinLnBrk="0" hangingPunct="1">
              <a:lnSpc>
                <a:spcPct val="90000"/>
              </a:lnSpc>
              <a:spcBef>
                <a:spcPct val="0"/>
              </a:spcBef>
              <a:buNone/>
              <a:defRPr sz="4400" b="1" kern="1200">
                <a:solidFill>
                  <a:schemeClr val="tx2"/>
                </a:solidFill>
                <a:latin typeface="Arial" panose="020B0604020202020204" pitchFamily="34" charset="0"/>
                <a:ea typeface="+mj-ea"/>
                <a:cs typeface="Arial" panose="020B0604020202020204" pitchFamily="34"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300" normalizeH="0" baseline="0" noProof="0">
                <a:ln>
                  <a:noFill/>
                </a:ln>
                <a:solidFill>
                  <a:schemeClr val="bg1"/>
                </a:solidFill>
                <a:effectLst/>
                <a:uLnTx/>
                <a:uFillTx/>
              </a:rPr>
              <a:t>1 in 3</a:t>
            </a:r>
          </a:p>
        </p:txBody>
      </p:sp>
      <p:sp>
        <p:nvSpPr>
          <p:cNvPr id="13" name="TextBox 12">
            <a:extLst>
              <a:ext uri="{FF2B5EF4-FFF2-40B4-BE49-F238E27FC236}">
                <a16:creationId xmlns:a16="http://schemas.microsoft.com/office/drawing/2014/main" id="{D7614ECE-730A-1F7A-23D9-2E7F80476E72}"/>
              </a:ext>
            </a:extLst>
          </p:cNvPr>
          <p:cNvSpPr txBox="1"/>
          <p:nvPr/>
        </p:nvSpPr>
        <p:spPr>
          <a:xfrm>
            <a:off x="8549448" y="3649533"/>
            <a:ext cx="2545345" cy="830997"/>
          </a:xfrm>
          <a:prstGeom prst="rect">
            <a:avLst/>
          </a:prstGeom>
          <a:noFill/>
        </p:spPr>
        <p:txBody>
          <a:bodyPr wrap="square" rtlCol="0">
            <a:spAutoFit/>
          </a:bodyPr>
          <a:lstStyle/>
          <a:p>
            <a:pPr lvl="0">
              <a:defRPr/>
            </a:pPr>
            <a:r>
              <a:rPr lang="en-US" sz="1600">
                <a:solidFill>
                  <a:schemeClr val="bg1"/>
                </a:solidFill>
                <a:latin typeface="Arial" panose="020B0604020202020204" pitchFamily="34" charset="0"/>
                <a:cs typeface="Arial" panose="020B0604020202020204" pitchFamily="34" charset="0"/>
              </a:rPr>
              <a:t>buyers regretted a major technology purchase in the last 24 months</a:t>
            </a:r>
            <a:endParaRPr kumimoji="0" lang="en-US" sz="160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58D429DC-E670-04EB-F7FF-51A6AAAC1BAF}"/>
              </a:ext>
            </a:extLst>
          </p:cNvPr>
          <p:cNvSpPr txBox="1"/>
          <p:nvPr/>
        </p:nvSpPr>
        <p:spPr>
          <a:xfrm>
            <a:off x="1097207" y="2280673"/>
            <a:ext cx="5850062" cy="369332"/>
          </a:xfrm>
          <a:prstGeom prst="rect">
            <a:avLst/>
          </a:prstGeom>
          <a:noFill/>
        </p:spPr>
        <p:txBody>
          <a:bodyPr wrap="square" rtlCol="0">
            <a:spAutoFit/>
          </a:bodyPr>
          <a:lstStyle/>
          <a:p>
            <a:pPr lvl="0">
              <a:defRPr/>
            </a:pPr>
            <a:r>
              <a:rPr lang="en-US" b="1">
                <a:latin typeface="Arial" panose="020B0604020202020204" pitchFamily="34" charset="0"/>
                <a:cs typeface="Arial" panose="020B0604020202020204" pitchFamily="34" charset="0"/>
              </a:rPr>
              <a:t>Vendor Loyalty is Fading as Costs Rise</a:t>
            </a:r>
            <a:endParaRPr kumimoji="0" lang="en-US" sz="1600" b="1"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sp>
        <p:nvSpPr>
          <p:cNvPr id="17" name="Text 18">
            <a:extLst>
              <a:ext uri="{FF2B5EF4-FFF2-40B4-BE49-F238E27FC236}">
                <a16:creationId xmlns:a16="http://schemas.microsoft.com/office/drawing/2014/main" id="{F76F4C88-0EA1-E83D-9A80-B7E2345F8A85}"/>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18" name="Footer rule">
            <a:extLst>
              <a:ext uri="{FF2B5EF4-FFF2-40B4-BE49-F238E27FC236}">
                <a16:creationId xmlns:a16="http://schemas.microsoft.com/office/drawing/2014/main" id="{A9482F9C-CED3-B032-25C0-890E3323E91B}"/>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1289DF15-A485-5510-148A-253F1F1C676E}"/>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194F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13" name="Card background">
            <a:extLst>
              <a:ext uri="{FF2B5EF4-FFF2-40B4-BE49-F238E27FC236}">
                <a16:creationId xmlns:a16="http://schemas.microsoft.com/office/drawing/2014/main" id="{E73E8CFE-6771-3834-2529-FB20C10469AC}"/>
              </a:ext>
              <a:ext uri="{C183D7F6-B498-43B3-948B-1728B52AA6E4}">
                <adec:decorative xmlns:adec="http://schemas.microsoft.com/office/drawing/2017/decorative" val="1"/>
              </a:ext>
            </a:extLst>
          </p:cNvPr>
          <p:cNvSpPr/>
          <p:nvPr/>
        </p:nvSpPr>
        <p:spPr>
          <a:xfrm>
            <a:off x="8447314" y="2193154"/>
            <a:ext cx="3160786" cy="3027367"/>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Text 1"/>
          <p:cNvSpPr/>
          <p:nvPr/>
        </p:nvSpPr>
        <p:spPr>
          <a:xfrm>
            <a:off x="777241" y="475487"/>
            <a:ext cx="1211216" cy="738555"/>
          </a:xfrm>
          <a:prstGeom prst="rect">
            <a:avLst/>
          </a:prstGeom>
          <a:noFill/>
          <a:ln/>
        </p:spPr>
        <p:txBody>
          <a:bodyPr wrap="square" lIns="0" tIns="0" rIns="0" bIns="0" rtlCol="0" anchor="t"/>
          <a:lstStyle/>
          <a:p>
            <a:pPr marL="0" indent="0" algn="r">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WHAT THIS </a:t>
            </a:r>
          </a:p>
          <a:p>
            <a:pPr marL="0" indent="0" algn="r">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MEANS </a:t>
            </a:r>
          </a:p>
          <a:p>
            <a:pPr marL="0" indent="0" algn="r">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FOR YOU</a:t>
            </a:r>
            <a:endParaRPr lang="en-US" sz="1200">
              <a:latin typeface="Arial" panose="020B0604020202020204" pitchFamily="34" charset="0"/>
              <a:cs typeface="Arial" panose="020B0604020202020204" pitchFamily="34" charset="0"/>
            </a:endParaRPr>
          </a:p>
        </p:txBody>
      </p:sp>
      <p:sp>
        <p:nvSpPr>
          <p:cNvPr id="5" name="Text 2"/>
          <p:cNvSpPr/>
          <p:nvPr/>
        </p:nvSpPr>
        <p:spPr>
          <a:xfrm>
            <a:off x="2256125" y="370014"/>
            <a:ext cx="9158330" cy="931199"/>
          </a:xfrm>
          <a:prstGeom prst="rect">
            <a:avLst/>
          </a:prstGeom>
          <a:noFill/>
          <a:ln/>
        </p:spPr>
        <p:txBody>
          <a:bodyPr wrap="square" lIns="0" tIns="0" rIns="0" bIns="0" rtlCol="0" anchor="t"/>
          <a:lstStyle/>
          <a:p>
            <a:r>
              <a:rPr lang="en-US" sz="2400" b="1">
                <a:solidFill>
                  <a:srgbClr val="1F2933"/>
                </a:solidFill>
                <a:latin typeface="Arial" panose="020B0604020202020204" pitchFamily="34" charset="0"/>
                <a:ea typeface="+mn-lt"/>
                <a:cs typeface="Arial" panose="020B0604020202020204" pitchFamily="34" charset="0"/>
              </a:rPr>
              <a:t>Every Renewal is an Opening to Improve Fit, Renegotiate Terms, and Modernize Before the Window Closes</a:t>
            </a:r>
            <a:endParaRPr lang="en-US" sz="1600" b="1">
              <a:latin typeface="Arial" panose="020B0604020202020204" pitchFamily="34" charset="0"/>
              <a:ea typeface="+mn-lt"/>
              <a:cs typeface="Arial" panose="020B0604020202020204" pitchFamily="34" charset="0"/>
            </a:endParaRPr>
          </a:p>
        </p:txBody>
      </p:sp>
      <p:sp>
        <p:nvSpPr>
          <p:cNvPr id="9" name="Text 6"/>
          <p:cNvSpPr/>
          <p:nvPr/>
        </p:nvSpPr>
        <p:spPr>
          <a:xfrm>
            <a:off x="8860955" y="2605373"/>
            <a:ext cx="2333504" cy="2227884"/>
          </a:xfrm>
          <a:prstGeom prst="rect">
            <a:avLst/>
          </a:prstGeom>
          <a:noFill/>
          <a:ln/>
        </p:spPr>
        <p:txBody>
          <a:bodyPr wrap="square" lIns="0" tIns="0" rIns="0" bIns="0" rtlCol="0" anchor="t"/>
          <a:lstStyle/>
          <a:p>
            <a:r>
              <a:rPr lang="en-US" sz="1400" b="1">
                <a:solidFill>
                  <a:srgbClr val="1F2933"/>
                </a:solidFill>
                <a:latin typeface="Arial" panose="020B0604020202020204" pitchFamily="34" charset="0"/>
                <a:ea typeface="Segoe UI" pitchFamily="34" charset="-122"/>
                <a:cs typeface="Arial" panose="020B0604020202020204" pitchFamily="34" charset="0"/>
              </a:rPr>
              <a:t>As business priorities shift, contracts signed 12 to 24 months ago may no longer reflect what you need now.</a:t>
            </a:r>
          </a:p>
          <a:p>
            <a:endParaRPr lang="en-US" sz="1400" b="1">
              <a:solidFill>
                <a:srgbClr val="1F2933"/>
              </a:solidFill>
              <a:latin typeface="Arial" panose="020B0604020202020204" pitchFamily="34" charset="0"/>
              <a:cs typeface="Arial" panose="020B0604020202020204" pitchFamily="34" charset="0"/>
            </a:endParaRPr>
          </a:p>
          <a:p>
            <a:r>
              <a:rPr lang="en-US" sz="1400" b="1">
                <a:solidFill>
                  <a:schemeClr val="tx1">
                    <a:lumMod val="65000"/>
                    <a:lumOff val="35000"/>
                  </a:schemeClr>
                </a:solidFill>
                <a:latin typeface="Arial" panose="020B0604020202020204" pitchFamily="34" charset="0"/>
                <a:ea typeface="Segoe UI" pitchFamily="34" charset="-122"/>
                <a:cs typeface="Arial" panose="020B0604020202020204" pitchFamily="34" charset="0"/>
              </a:rPr>
              <a:t>A proactive renewal strategy can create leverage, improve alignment, and open the door to modernization.</a:t>
            </a:r>
            <a:endParaRPr lang="en-US" sz="1400" b="1">
              <a:solidFill>
                <a:schemeClr val="tx1">
                  <a:lumMod val="65000"/>
                  <a:lumOff val="35000"/>
                </a:schemeClr>
              </a:solidFill>
              <a:latin typeface="Arial" panose="020B0604020202020204" pitchFamily="34" charset="0"/>
              <a:cs typeface="Arial" panose="020B0604020202020204" pitchFamily="34" charset="0"/>
            </a:endParaRPr>
          </a:p>
        </p:txBody>
      </p:sp>
      <p:sp>
        <p:nvSpPr>
          <p:cNvPr id="15" name="Text 18">
            <a:extLst>
              <a:ext uri="{FF2B5EF4-FFF2-40B4-BE49-F238E27FC236}">
                <a16:creationId xmlns:a16="http://schemas.microsoft.com/office/drawing/2014/main" id="{A49B2E42-ACAB-80D3-3EDD-76BFFA83A8F3}"/>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16" name="Footer rule">
            <a:extLst>
              <a:ext uri="{FF2B5EF4-FFF2-40B4-BE49-F238E27FC236}">
                <a16:creationId xmlns:a16="http://schemas.microsoft.com/office/drawing/2014/main" id="{E8908123-15AE-12FA-B21B-FDE31B2FDE34}"/>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51E6FB3A-AA53-F343-261C-475E8CB56793}"/>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194F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9243343-0073-6C0B-9E6E-4770172DA3CD}"/>
              </a:ext>
            </a:extLst>
          </p:cNvPr>
          <p:cNvPicPr>
            <a:picLocks noChangeAspect="1"/>
          </p:cNvPicPr>
          <p:nvPr/>
        </p:nvPicPr>
        <p:blipFill>
          <a:blip r:embed="rId3"/>
          <a:srcRect l="2401"/>
          <a:stretch>
            <a:fillRect/>
          </a:stretch>
        </p:blipFill>
        <p:spPr>
          <a:xfrm>
            <a:off x="731875" y="1214042"/>
            <a:ext cx="7922260" cy="511571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Card background">
            <a:extLst>
              <a:ext uri="{FF2B5EF4-FFF2-40B4-BE49-F238E27FC236}">
                <a16:creationId xmlns:a16="http://schemas.microsoft.com/office/drawing/2014/main" id="{1195E488-2180-17EC-B377-7AFA18ABA978}"/>
              </a:ext>
              <a:ext uri="{C183D7F6-B498-43B3-948B-1728B52AA6E4}">
                <adec:decorative xmlns:adec="http://schemas.microsoft.com/office/drawing/2017/decorative" val="1"/>
              </a:ext>
            </a:extLst>
          </p:cNvPr>
          <p:cNvSpPr/>
          <p:nvPr/>
        </p:nvSpPr>
        <p:spPr>
          <a:xfrm>
            <a:off x="777240" y="2724912"/>
            <a:ext cx="3291840" cy="186490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Card background">
            <a:extLst>
              <a:ext uri="{FF2B5EF4-FFF2-40B4-BE49-F238E27FC236}">
                <a16:creationId xmlns:a16="http://schemas.microsoft.com/office/drawing/2014/main" id="{9A49B0B9-2FDB-388B-717A-BAC92D5AB6D9}"/>
              </a:ext>
              <a:ext uri="{C183D7F6-B498-43B3-948B-1728B52AA6E4}">
                <adec:decorative xmlns:adec="http://schemas.microsoft.com/office/drawing/2017/decorative" val="1"/>
              </a:ext>
            </a:extLst>
          </p:cNvPr>
          <p:cNvSpPr/>
          <p:nvPr/>
        </p:nvSpPr>
        <p:spPr>
          <a:xfrm>
            <a:off x="4434840" y="2724912"/>
            <a:ext cx="3291840" cy="186490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4" name="Card background">
            <a:extLst>
              <a:ext uri="{FF2B5EF4-FFF2-40B4-BE49-F238E27FC236}">
                <a16:creationId xmlns:a16="http://schemas.microsoft.com/office/drawing/2014/main" id="{DC3DE321-4562-F4B5-ECED-B43D5CB4DD25}"/>
              </a:ext>
              <a:ext uri="{C183D7F6-B498-43B3-948B-1728B52AA6E4}">
                <adec:decorative xmlns:adec="http://schemas.microsoft.com/office/drawing/2017/decorative" val="1"/>
              </a:ext>
            </a:extLst>
          </p:cNvPr>
          <p:cNvSpPr/>
          <p:nvPr/>
        </p:nvSpPr>
        <p:spPr>
          <a:xfrm>
            <a:off x="8092440" y="2724912"/>
            <a:ext cx="3291840" cy="186490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777241" y="822960"/>
            <a:ext cx="7893794" cy="1188720"/>
          </a:xfrm>
          <a:prstGeom prst="rect">
            <a:avLst/>
          </a:prstGeom>
          <a:noFill/>
          <a:ln/>
        </p:spPr>
        <p:txBody>
          <a:bodyPr wrap="square" lIns="0" tIns="0" rIns="0" bIns="0" rtlCol="0" anchor="t"/>
          <a:lstStyle/>
          <a:p>
            <a:pPr>
              <a:lnSpc>
                <a:spcPct val="105000"/>
              </a:lnSpc>
            </a:pPr>
            <a:r>
              <a:rPr lang="en-US" sz="2800" b="1">
                <a:solidFill>
                  <a:srgbClr val="1F2933"/>
                </a:solidFill>
                <a:latin typeface="Arial" panose="020B0604020202020204" pitchFamily="34" charset="0"/>
                <a:ea typeface="Segoe UI" pitchFamily="34" charset="-122"/>
                <a:cs typeface="Arial" panose="020B0604020202020204" pitchFamily="34" charset="0"/>
              </a:rPr>
              <a:t>A Practical Next Step: Let's Review Upcoming Renewals Strategically</a:t>
            </a:r>
            <a:endParaRPr lang="en-US" sz="2800">
              <a:latin typeface="Arial" panose="020B0604020202020204" pitchFamily="34" charset="0"/>
              <a:cs typeface="Arial" panose="020B0604020202020204" pitchFamily="34" charset="0"/>
            </a:endParaRPr>
          </a:p>
        </p:txBody>
      </p:sp>
      <p:sp>
        <p:nvSpPr>
          <p:cNvPr id="7" name="Text 4"/>
          <p:cNvSpPr/>
          <p:nvPr/>
        </p:nvSpPr>
        <p:spPr>
          <a:xfrm>
            <a:off x="777240" y="2199132"/>
            <a:ext cx="7315200" cy="320040"/>
          </a:xfrm>
          <a:prstGeom prst="rect">
            <a:avLst/>
          </a:prstGeom>
          <a:noFill/>
          <a:ln/>
        </p:spPr>
        <p:txBody>
          <a:bodyPr wrap="square" lIns="0" tIns="0" rIns="0" bIns="0" rtlCol="0" anchor="t"/>
          <a:lstStyle/>
          <a:p>
            <a:pPr marL="0" indent="0">
              <a:buNone/>
            </a:pPr>
            <a:r>
              <a:rPr lang="en-US" sz="16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We can partner with you to:</a:t>
            </a:r>
            <a:endParaRPr lang="en-US" sz="1600">
              <a:solidFill>
                <a:schemeClr val="tx1">
                  <a:lumMod val="85000"/>
                  <a:lumOff val="15000"/>
                </a:schemeClr>
              </a:solidFill>
              <a:latin typeface="Arial" panose="020B0604020202020204" pitchFamily="34" charset="0"/>
              <a:cs typeface="Arial" panose="020B0604020202020204" pitchFamily="34" charset="0"/>
            </a:endParaRPr>
          </a:p>
        </p:txBody>
      </p:sp>
      <p:sp>
        <p:nvSpPr>
          <p:cNvPr id="10" name="Text 7"/>
          <p:cNvSpPr/>
          <p:nvPr/>
        </p:nvSpPr>
        <p:spPr>
          <a:xfrm>
            <a:off x="1143000" y="3065418"/>
            <a:ext cx="2651760" cy="411480"/>
          </a:xfrm>
          <a:prstGeom prst="rect">
            <a:avLst/>
          </a:prstGeom>
          <a:noFill/>
          <a:ln/>
        </p:spPr>
        <p:txBody>
          <a:bodyPr wrap="square" lIns="0" tIns="0" rIns="0" bIns="0" rtlCol="0" anchor="t"/>
          <a:lstStyle/>
          <a:p>
            <a:pPr marL="0" indent="0">
              <a:buNone/>
            </a:pPr>
            <a:r>
              <a:rPr lang="en-US" sz="1900" b="1">
                <a:solidFill>
                  <a:srgbClr val="1A4FD6"/>
                </a:solidFill>
                <a:latin typeface="Arial" panose="020B0604020202020204" pitchFamily="34" charset="0"/>
                <a:ea typeface="Segoe UI" pitchFamily="34" charset="-122"/>
                <a:cs typeface="Arial" panose="020B0604020202020204" pitchFamily="34" charset="0"/>
              </a:rPr>
              <a:t>Map</a:t>
            </a:r>
            <a:endParaRPr lang="en-US" sz="1900">
              <a:latin typeface="Arial" panose="020B0604020202020204" pitchFamily="34" charset="0"/>
              <a:cs typeface="Arial" panose="020B0604020202020204" pitchFamily="34" charset="0"/>
            </a:endParaRPr>
          </a:p>
        </p:txBody>
      </p:sp>
      <p:sp>
        <p:nvSpPr>
          <p:cNvPr id="11" name="Text 8"/>
          <p:cNvSpPr/>
          <p:nvPr/>
        </p:nvSpPr>
        <p:spPr>
          <a:xfrm>
            <a:off x="1143000" y="3522618"/>
            <a:ext cx="2697480" cy="1188720"/>
          </a:xfrm>
          <a:prstGeom prst="rect">
            <a:avLst/>
          </a:prstGeom>
          <a:noFill/>
          <a:ln/>
        </p:spPr>
        <p:txBody>
          <a:bodyPr wrap="square" lIns="0" tIns="0" rIns="0" bIns="0" rtlCol="0" anchor="t"/>
          <a:lstStyle/>
          <a:p>
            <a:pPr marL="0" indent="0">
              <a:buNone/>
            </a:pPr>
            <a:r>
              <a:rPr lang="en-US" sz="1600">
                <a:solidFill>
                  <a:srgbClr val="1F2933"/>
                </a:solidFill>
                <a:latin typeface="Arial" panose="020B0604020202020204" pitchFamily="34" charset="0"/>
                <a:ea typeface="Segoe UI" pitchFamily="34" charset="-122"/>
                <a:cs typeface="Arial" panose="020B0604020202020204" pitchFamily="34" charset="0"/>
              </a:rPr>
              <a:t>Map upcoming renewals and key decision dates</a:t>
            </a:r>
            <a:endParaRPr lang="en-US" sz="1600">
              <a:latin typeface="Arial" panose="020B0604020202020204" pitchFamily="34" charset="0"/>
              <a:cs typeface="Arial" panose="020B0604020202020204" pitchFamily="34" charset="0"/>
            </a:endParaRPr>
          </a:p>
        </p:txBody>
      </p:sp>
      <p:sp>
        <p:nvSpPr>
          <p:cNvPr id="14" name="Text 11"/>
          <p:cNvSpPr/>
          <p:nvPr/>
        </p:nvSpPr>
        <p:spPr>
          <a:xfrm>
            <a:off x="4800600" y="3065418"/>
            <a:ext cx="2651760" cy="411480"/>
          </a:xfrm>
          <a:prstGeom prst="rect">
            <a:avLst/>
          </a:prstGeom>
          <a:noFill/>
          <a:ln/>
        </p:spPr>
        <p:txBody>
          <a:bodyPr wrap="square" lIns="0" tIns="0" rIns="0" bIns="0" rtlCol="0" anchor="t"/>
          <a:lstStyle/>
          <a:p>
            <a:pPr marL="0" indent="0">
              <a:buNone/>
            </a:pPr>
            <a:r>
              <a:rPr lang="en-US" sz="1900" b="1">
                <a:solidFill>
                  <a:srgbClr val="1A4FD6"/>
                </a:solidFill>
                <a:latin typeface="Arial" panose="020B0604020202020204" pitchFamily="34" charset="0"/>
                <a:ea typeface="Segoe UI" pitchFamily="34" charset="-122"/>
                <a:cs typeface="Arial" panose="020B0604020202020204" pitchFamily="34" charset="0"/>
              </a:rPr>
              <a:t>Evaluate</a:t>
            </a:r>
            <a:endParaRPr lang="en-US" sz="1900">
              <a:latin typeface="Arial" panose="020B0604020202020204" pitchFamily="34" charset="0"/>
              <a:cs typeface="Arial" panose="020B0604020202020204" pitchFamily="34" charset="0"/>
            </a:endParaRPr>
          </a:p>
        </p:txBody>
      </p:sp>
      <p:sp>
        <p:nvSpPr>
          <p:cNvPr id="15" name="Text 12"/>
          <p:cNvSpPr/>
          <p:nvPr/>
        </p:nvSpPr>
        <p:spPr>
          <a:xfrm>
            <a:off x="4800600" y="3522618"/>
            <a:ext cx="2697480" cy="1188720"/>
          </a:xfrm>
          <a:prstGeom prst="rect">
            <a:avLst/>
          </a:prstGeom>
          <a:noFill/>
          <a:ln/>
        </p:spPr>
        <p:txBody>
          <a:bodyPr wrap="square" lIns="0" tIns="0" rIns="0" bIns="0" rtlCol="0" anchor="t"/>
          <a:lstStyle/>
          <a:p>
            <a:pPr marL="0" indent="0">
              <a:buNone/>
            </a:pPr>
            <a:r>
              <a:rPr lang="en-US" sz="1600">
                <a:solidFill>
                  <a:srgbClr val="1F2933"/>
                </a:solidFill>
                <a:latin typeface="Arial" panose="020B0604020202020204" pitchFamily="34" charset="0"/>
                <a:ea typeface="Segoe UI" pitchFamily="34" charset="-122"/>
                <a:cs typeface="Arial" panose="020B0604020202020204" pitchFamily="34" charset="0"/>
              </a:rPr>
              <a:t>Assess whether current solutions still align to business goals</a:t>
            </a:r>
            <a:endParaRPr lang="en-US" sz="1600">
              <a:latin typeface="Arial" panose="020B0604020202020204" pitchFamily="34" charset="0"/>
              <a:cs typeface="Arial" panose="020B0604020202020204" pitchFamily="34" charset="0"/>
            </a:endParaRPr>
          </a:p>
        </p:txBody>
      </p:sp>
      <p:sp>
        <p:nvSpPr>
          <p:cNvPr id="18" name="Text 15"/>
          <p:cNvSpPr/>
          <p:nvPr/>
        </p:nvSpPr>
        <p:spPr>
          <a:xfrm>
            <a:off x="8458200" y="3065418"/>
            <a:ext cx="2651760" cy="411480"/>
          </a:xfrm>
          <a:prstGeom prst="rect">
            <a:avLst/>
          </a:prstGeom>
          <a:noFill/>
          <a:ln/>
        </p:spPr>
        <p:txBody>
          <a:bodyPr wrap="square" lIns="0" tIns="0" rIns="0" bIns="0" rtlCol="0" anchor="t"/>
          <a:lstStyle/>
          <a:p>
            <a:pPr marL="0" indent="0">
              <a:buNone/>
            </a:pPr>
            <a:r>
              <a:rPr lang="en-US" sz="1900" b="1">
                <a:solidFill>
                  <a:srgbClr val="1A4FD6"/>
                </a:solidFill>
                <a:latin typeface="Arial" panose="020B0604020202020204" pitchFamily="34" charset="0"/>
                <a:ea typeface="Segoe UI" pitchFamily="34" charset="-122"/>
                <a:cs typeface="Arial" panose="020B0604020202020204" pitchFamily="34" charset="0"/>
              </a:rPr>
              <a:t>Improve</a:t>
            </a:r>
            <a:endParaRPr lang="en-US" sz="1900">
              <a:latin typeface="Arial" panose="020B0604020202020204" pitchFamily="34" charset="0"/>
              <a:cs typeface="Arial" panose="020B0604020202020204" pitchFamily="34" charset="0"/>
            </a:endParaRPr>
          </a:p>
        </p:txBody>
      </p:sp>
      <p:sp>
        <p:nvSpPr>
          <p:cNvPr id="19" name="Text 16"/>
          <p:cNvSpPr/>
          <p:nvPr/>
        </p:nvSpPr>
        <p:spPr>
          <a:xfrm>
            <a:off x="8458200" y="3522618"/>
            <a:ext cx="2697480" cy="1188720"/>
          </a:xfrm>
          <a:prstGeom prst="rect">
            <a:avLst/>
          </a:prstGeom>
          <a:noFill/>
          <a:ln/>
        </p:spPr>
        <p:txBody>
          <a:bodyPr wrap="square" lIns="0" tIns="0" rIns="0" bIns="0" rtlCol="0" anchor="t"/>
          <a:lstStyle/>
          <a:p>
            <a:pPr marL="0" indent="0">
              <a:buNone/>
            </a:pPr>
            <a:r>
              <a:rPr lang="en-US" sz="1600">
                <a:solidFill>
                  <a:srgbClr val="1F2933"/>
                </a:solidFill>
                <a:latin typeface="Arial" panose="020B0604020202020204" pitchFamily="34" charset="0"/>
                <a:ea typeface="Segoe UI" pitchFamily="34" charset="-122"/>
                <a:cs typeface="Arial" panose="020B0604020202020204" pitchFamily="34" charset="0"/>
              </a:rPr>
              <a:t>Find opportunities to improve terms, performance, or fit before deadlines hit</a:t>
            </a:r>
            <a:endParaRPr lang="en-US" sz="1600">
              <a:latin typeface="Arial" panose="020B0604020202020204" pitchFamily="34" charset="0"/>
              <a:cs typeface="Arial" panose="020B0604020202020204" pitchFamily="34" charset="0"/>
            </a:endParaRPr>
          </a:p>
        </p:txBody>
      </p:sp>
      <p:sp>
        <p:nvSpPr>
          <p:cNvPr id="20" name="Text 17"/>
          <p:cNvSpPr/>
          <p:nvPr/>
        </p:nvSpPr>
        <p:spPr>
          <a:xfrm>
            <a:off x="777241" y="4930318"/>
            <a:ext cx="8250646" cy="457200"/>
          </a:xfrm>
          <a:prstGeom prst="rect">
            <a:avLst/>
          </a:prstGeom>
          <a:noFill/>
          <a:ln/>
        </p:spPr>
        <p:txBody>
          <a:bodyPr wrap="square" lIns="0" tIns="0" rIns="0" bIns="0" rtlCol="0" anchor="t"/>
          <a:lstStyle/>
          <a:p>
            <a:r>
              <a:rPr lang="en-US" sz="1600" b="1">
                <a:latin typeface="Arial" panose="020B0604020202020204" pitchFamily="34" charset="0"/>
                <a:ea typeface="Segoe UI" pitchFamily="34" charset="-122"/>
                <a:cs typeface="Arial" panose="020B0604020202020204" pitchFamily="34" charset="0"/>
              </a:rPr>
              <a:t>The earlier the review starts, the more options you have for expansion and impact. We recommend 6-12 months out.</a:t>
            </a:r>
            <a:endParaRPr lang="en-US" sz="1600">
              <a:latin typeface="Arial" panose="020B0604020202020204" pitchFamily="34" charset="0"/>
              <a:cs typeface="Arial" panose="020B0604020202020204" pitchFamily="34" charset="0"/>
            </a:endParaRPr>
          </a:p>
        </p:txBody>
      </p:sp>
      <p:sp>
        <p:nvSpPr>
          <p:cNvPr id="26" name="Text 18">
            <a:extLst>
              <a:ext uri="{FF2B5EF4-FFF2-40B4-BE49-F238E27FC236}">
                <a16:creationId xmlns:a16="http://schemas.microsoft.com/office/drawing/2014/main" id="{FF231AAF-F13B-ABB2-73F3-4507E00D5A4F}"/>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7" name="Footer rule">
            <a:extLst>
              <a:ext uri="{FF2B5EF4-FFF2-40B4-BE49-F238E27FC236}">
                <a16:creationId xmlns:a16="http://schemas.microsoft.com/office/drawing/2014/main" id="{051B9B9C-FEA0-48A3-3F1C-A261604B34B1}"/>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38107098-3939-C3F0-6503-15876D8D87F1}"/>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194F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4" name="Text 1"/>
          <p:cNvSpPr/>
          <p:nvPr/>
        </p:nvSpPr>
        <p:spPr>
          <a:xfrm>
            <a:off x="712369" y="530233"/>
            <a:ext cx="2869845" cy="266146"/>
          </a:xfrm>
          <a:prstGeom prst="rect">
            <a:avLst/>
          </a:prstGeom>
          <a:noFill/>
          <a:ln/>
        </p:spPr>
        <p:txBody>
          <a:bodyPr wrap="square" lIns="0" tIns="0" rIns="0" bIns="0" rtlCol="0" anchor="t"/>
          <a:lstStyle/>
          <a:p>
            <a:pPr marL="0" indent="0">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AI MATURITY MODEL</a:t>
            </a:r>
            <a:endParaRPr lang="en-US" sz="1200">
              <a:latin typeface="Arial" panose="020B0604020202020204" pitchFamily="34" charset="0"/>
              <a:cs typeface="Arial" panose="020B0604020202020204" pitchFamily="34" charset="0"/>
            </a:endParaRPr>
          </a:p>
        </p:txBody>
      </p:sp>
      <p:sp>
        <p:nvSpPr>
          <p:cNvPr id="5" name="Text 2"/>
          <p:cNvSpPr/>
          <p:nvPr/>
        </p:nvSpPr>
        <p:spPr>
          <a:xfrm>
            <a:off x="718616" y="824927"/>
            <a:ext cx="8930050" cy="502272"/>
          </a:xfrm>
          <a:prstGeom prst="rect">
            <a:avLst/>
          </a:prstGeom>
          <a:noFill/>
          <a:ln/>
        </p:spPr>
        <p:txBody>
          <a:bodyPr wrap="square" lIns="0" tIns="0" rIns="0" bIns="0" rtlCol="0" anchor="t"/>
          <a:lstStyle/>
          <a:p>
            <a:pPr marL="0" indent="0">
              <a:lnSpc>
                <a:spcPct val="105000"/>
              </a:lnSpc>
              <a:buNone/>
            </a:pPr>
            <a:r>
              <a:rPr lang="en-US" sz="2800" b="1">
                <a:solidFill>
                  <a:srgbClr val="1F2933"/>
                </a:solidFill>
                <a:latin typeface="Arial" panose="020B0604020202020204" pitchFamily="34" charset="0"/>
                <a:ea typeface="Segoe UI" pitchFamily="34" charset="-122"/>
                <a:cs typeface="Arial" panose="020B0604020202020204" pitchFamily="34" charset="0"/>
              </a:rPr>
              <a:t>Not Every Organization Needs the Same AI Strategy </a:t>
            </a:r>
            <a:endParaRPr lang="en-US" sz="2800">
              <a:latin typeface="Arial" panose="020B0604020202020204" pitchFamily="34" charset="0"/>
              <a:cs typeface="Arial" panose="020B0604020202020204" pitchFamily="34" charset="0"/>
            </a:endParaRPr>
          </a:p>
        </p:txBody>
      </p:sp>
      <p:sp>
        <p:nvSpPr>
          <p:cNvPr id="7" name="Text 4"/>
          <p:cNvSpPr/>
          <p:nvPr/>
        </p:nvSpPr>
        <p:spPr>
          <a:xfrm>
            <a:off x="712370" y="1357971"/>
            <a:ext cx="10424160" cy="365760"/>
          </a:xfrm>
          <a:prstGeom prst="rect">
            <a:avLst/>
          </a:prstGeom>
          <a:noFill/>
          <a:ln/>
        </p:spPr>
        <p:txBody>
          <a:bodyPr wrap="square" lIns="0" tIns="0" rIns="0" bIns="0" rtlCol="0" anchor="ctr"/>
          <a:lstStyle/>
          <a:p>
            <a:pPr marL="0" indent="0">
              <a:buNone/>
            </a:pPr>
            <a:r>
              <a:rPr lang="en-US" sz="1600">
                <a:solidFill>
                  <a:schemeClr val="tx1">
                    <a:lumMod val="85000"/>
                    <a:lumOff val="15000"/>
                  </a:schemeClr>
                </a:solidFill>
                <a:latin typeface="Arial" panose="020B0604020202020204" pitchFamily="34" charset="0"/>
                <a:ea typeface="Segoe UI" pitchFamily="34" charset="-122"/>
                <a:cs typeface="Arial" panose="020B0604020202020204" pitchFamily="34" charset="0"/>
              </a:rPr>
              <a:t>Buyers tend to fall into one of three stages of AI maturity </a:t>
            </a:r>
            <a:endParaRPr lang="en-US" sz="1600">
              <a:solidFill>
                <a:schemeClr val="tx1">
                  <a:lumMod val="85000"/>
                  <a:lumOff val="15000"/>
                </a:schemeClr>
              </a:solidFill>
              <a:latin typeface="Arial" panose="020B0604020202020204" pitchFamily="34" charset="0"/>
              <a:cs typeface="Arial" panose="020B0604020202020204" pitchFamily="34" charset="0"/>
            </a:endParaRPr>
          </a:p>
        </p:txBody>
      </p:sp>
      <p:sp>
        <p:nvSpPr>
          <p:cNvPr id="14" name="Text 11">
            <a:extLst>
              <a:ext uri="{C183D7F6-B498-43B3-948B-1728B52AA6E4}">
                <adec:decorative xmlns:adec="http://schemas.microsoft.com/office/drawing/2017/decorative" val="0"/>
              </a:ext>
            </a:extLst>
          </p:cNvPr>
          <p:cNvSpPr/>
          <p:nvPr/>
        </p:nvSpPr>
        <p:spPr>
          <a:xfrm>
            <a:off x="712369" y="5590450"/>
            <a:ext cx="3435901" cy="548640"/>
          </a:xfrm>
          <a:prstGeom prst="rect">
            <a:avLst/>
          </a:prstGeom>
          <a:noFill/>
          <a:ln/>
        </p:spPr>
        <p:txBody>
          <a:bodyPr wrap="square" lIns="0" tIns="0" rIns="0" bIns="0" rtlCol="0" anchor="t"/>
          <a:lstStyle/>
          <a:p>
            <a:pPr marL="0" indent="0">
              <a:buNone/>
            </a:pPr>
            <a:r>
              <a:rPr lang="en-US" sz="1600" b="1">
                <a:latin typeface="Arial" panose="020B0604020202020204" pitchFamily="34" charset="0"/>
                <a:ea typeface="Segoe UI" pitchFamily="34" charset="-122"/>
                <a:cs typeface="Arial" panose="020B0604020202020204" pitchFamily="34" charset="0"/>
              </a:rPr>
              <a:t>62% say they are only partially prepared for AI </a:t>
            </a:r>
            <a:endParaRPr lang="en-US" sz="1600">
              <a:latin typeface="Arial" panose="020B0604020202020204" pitchFamily="34" charset="0"/>
              <a:cs typeface="Arial" panose="020B0604020202020204" pitchFamily="34" charset="0"/>
            </a:endParaRPr>
          </a:p>
        </p:txBody>
      </p:sp>
      <p:sp>
        <p:nvSpPr>
          <p:cNvPr id="21" name="Text 18"/>
          <p:cNvSpPr/>
          <p:nvPr/>
        </p:nvSpPr>
        <p:spPr>
          <a:xfrm>
            <a:off x="4344601" y="5581306"/>
            <a:ext cx="3435902" cy="548640"/>
          </a:xfrm>
          <a:prstGeom prst="rect">
            <a:avLst/>
          </a:prstGeom>
          <a:noFill/>
          <a:ln/>
        </p:spPr>
        <p:txBody>
          <a:bodyPr wrap="square" lIns="0" tIns="0" rIns="0" bIns="0" rtlCol="0" anchor="t"/>
          <a:lstStyle/>
          <a:p>
            <a:r>
              <a:rPr lang="en-US" sz="1600" b="1">
                <a:latin typeface="Arial" panose="020B0604020202020204" pitchFamily="34" charset="0"/>
                <a:cs typeface="Arial" panose="020B0604020202020204" pitchFamily="34" charset="0"/>
              </a:rPr>
              <a:t>98% have yet to move at least half of their AI pilots into production</a:t>
            </a:r>
            <a:endParaRPr lang="en-US" sz="2400">
              <a:latin typeface="Arial" panose="020B0604020202020204" pitchFamily="34" charset="0"/>
              <a:cs typeface="Arial" panose="020B0604020202020204" pitchFamily="34" charset="0"/>
            </a:endParaRPr>
          </a:p>
        </p:txBody>
      </p:sp>
      <p:sp>
        <p:nvSpPr>
          <p:cNvPr id="28" name="Text 25"/>
          <p:cNvSpPr/>
          <p:nvPr/>
        </p:nvSpPr>
        <p:spPr>
          <a:xfrm>
            <a:off x="8092440" y="5581306"/>
            <a:ext cx="3320294" cy="548640"/>
          </a:xfrm>
          <a:prstGeom prst="rect">
            <a:avLst/>
          </a:prstGeom>
          <a:noFill/>
          <a:ln/>
        </p:spPr>
        <p:txBody>
          <a:bodyPr wrap="square" lIns="0" tIns="0" rIns="0" bIns="0" rtlCol="0" anchor="t"/>
          <a:lstStyle/>
          <a:p>
            <a:pPr marL="0" indent="0">
              <a:buNone/>
            </a:pPr>
            <a:r>
              <a:rPr lang="en-US" sz="1600" b="1">
                <a:latin typeface="Arial" panose="020B0604020202020204" pitchFamily="34" charset="0"/>
                <a:ea typeface="Segoe UI" pitchFamily="34" charset="-122"/>
                <a:cs typeface="Arial" panose="020B0604020202020204" pitchFamily="34" charset="0"/>
              </a:rPr>
              <a:t>99% say AI has met or exceeded ROI expectations </a:t>
            </a:r>
            <a:endParaRPr lang="en-US" sz="1600">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57A7EEFE-4423-40AD-14D8-93503E69EE63}"/>
              </a:ext>
            </a:extLst>
          </p:cNvPr>
          <p:cNvGrpSpPr/>
          <p:nvPr/>
        </p:nvGrpSpPr>
        <p:grpSpPr>
          <a:xfrm>
            <a:off x="704746" y="1912531"/>
            <a:ext cx="3445246" cy="3505216"/>
            <a:chOff x="900752" y="1752589"/>
            <a:chExt cx="3310393" cy="4239887"/>
          </a:xfrm>
        </p:grpSpPr>
        <p:grpSp>
          <p:nvGrpSpPr>
            <p:cNvPr id="8" name="Group 7">
              <a:extLst>
                <a:ext uri="{FF2B5EF4-FFF2-40B4-BE49-F238E27FC236}">
                  <a16:creationId xmlns:a16="http://schemas.microsoft.com/office/drawing/2014/main" id="{9EA68884-5948-B972-908E-7AC185909987}"/>
                </a:ext>
              </a:extLst>
            </p:cNvPr>
            <p:cNvGrpSpPr/>
            <p:nvPr/>
          </p:nvGrpSpPr>
          <p:grpSpPr>
            <a:xfrm>
              <a:off x="900752" y="1752589"/>
              <a:ext cx="3310393" cy="4239887"/>
              <a:chOff x="900752" y="1735865"/>
              <a:chExt cx="3310393" cy="4239887"/>
            </a:xfrm>
            <a:effectLst>
              <a:outerShdw blurRad="508000" dir="5400000" algn="ctr" rotWithShape="0">
                <a:schemeClr val="accent1">
                  <a:alpha val="30000"/>
                </a:schemeClr>
              </a:outerShdw>
            </a:effectLst>
          </p:grpSpPr>
          <p:sp>
            <p:nvSpPr>
              <p:cNvPr id="11" name="Freeform 10">
                <a:extLst>
                  <a:ext uri="{FF2B5EF4-FFF2-40B4-BE49-F238E27FC236}">
                    <a16:creationId xmlns:a16="http://schemas.microsoft.com/office/drawing/2014/main" id="{9512CDF9-30D0-897B-C817-37DB0D5DF48C}"/>
                  </a:ext>
                </a:extLst>
              </p:cNvPr>
              <p:cNvSpPr/>
              <p:nvPr/>
            </p:nvSpPr>
            <p:spPr>
              <a:xfrm>
                <a:off x="900752" y="1735865"/>
                <a:ext cx="3310393" cy="1912393"/>
              </a:xfrm>
              <a:custGeom>
                <a:avLst/>
                <a:gdLst>
                  <a:gd name="csX0" fmla="*/ 459931 w 2759529"/>
                  <a:gd name="csY0" fmla="*/ 0 h 1886153"/>
                  <a:gd name="csX1" fmla="*/ 2299598 w 2759529"/>
                  <a:gd name="csY1" fmla="*/ 0 h 1886153"/>
                  <a:gd name="csX2" fmla="*/ 2759529 w 2759529"/>
                  <a:gd name="csY2" fmla="*/ 459931 h 1886153"/>
                  <a:gd name="csX3" fmla="*/ 2759529 w 2759529"/>
                  <a:gd name="csY3" fmla="*/ 1886153 h 1886153"/>
                  <a:gd name="csX4" fmla="*/ 0 w 2759529"/>
                  <a:gd name="csY4" fmla="*/ 1886153 h 1886153"/>
                  <a:gd name="csX5" fmla="*/ 0 w 2759529"/>
                  <a:gd name="csY5" fmla="*/ 459931 h 1886153"/>
                  <a:gd name="csX6" fmla="*/ 459931 w 2759529"/>
                  <a:gd name="csY6" fmla="*/ 0 h 1886153"/>
                  <a:gd name="csX0" fmla="*/ 217156 w 2761682"/>
                  <a:gd name="csY0" fmla="*/ 0 h 1886153"/>
                  <a:gd name="csX1" fmla="*/ 2301751 w 2761682"/>
                  <a:gd name="csY1" fmla="*/ 0 h 1886153"/>
                  <a:gd name="csX2" fmla="*/ 2761682 w 2761682"/>
                  <a:gd name="csY2" fmla="*/ 459931 h 1886153"/>
                  <a:gd name="csX3" fmla="*/ 2761682 w 2761682"/>
                  <a:gd name="csY3" fmla="*/ 1886153 h 1886153"/>
                  <a:gd name="csX4" fmla="*/ 2153 w 2761682"/>
                  <a:gd name="csY4" fmla="*/ 1886153 h 1886153"/>
                  <a:gd name="csX5" fmla="*/ 2153 w 2761682"/>
                  <a:gd name="csY5" fmla="*/ 459931 h 1886153"/>
                  <a:gd name="csX6" fmla="*/ 217156 w 2761682"/>
                  <a:gd name="csY6" fmla="*/ 0 h 1886153"/>
                  <a:gd name="csX0" fmla="*/ 217156 w 2763148"/>
                  <a:gd name="csY0" fmla="*/ 0 h 1886153"/>
                  <a:gd name="csX1" fmla="*/ 2541237 w 2763148"/>
                  <a:gd name="csY1" fmla="*/ 8117 h 1886153"/>
                  <a:gd name="csX2" fmla="*/ 2761682 w 2763148"/>
                  <a:gd name="csY2" fmla="*/ 459931 h 1886153"/>
                  <a:gd name="csX3" fmla="*/ 2761682 w 2763148"/>
                  <a:gd name="csY3" fmla="*/ 1886153 h 1886153"/>
                  <a:gd name="csX4" fmla="*/ 2153 w 2763148"/>
                  <a:gd name="csY4" fmla="*/ 1886153 h 1886153"/>
                  <a:gd name="csX5" fmla="*/ 2153 w 2763148"/>
                  <a:gd name="csY5" fmla="*/ 459931 h 1886153"/>
                  <a:gd name="csX6" fmla="*/ 217156 w 2763148"/>
                  <a:gd name="csY6" fmla="*/ 0 h 18861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63148" h="1886153">
                    <a:moveTo>
                      <a:pt x="217156" y="0"/>
                    </a:moveTo>
                    <a:lnTo>
                      <a:pt x="2541237" y="8117"/>
                    </a:lnTo>
                    <a:cubicBezTo>
                      <a:pt x="2795250" y="8117"/>
                      <a:pt x="2761682" y="205918"/>
                      <a:pt x="2761682" y="459931"/>
                    </a:cubicBezTo>
                    <a:lnTo>
                      <a:pt x="2761682" y="1886153"/>
                    </a:lnTo>
                    <a:lnTo>
                      <a:pt x="2153" y="1886153"/>
                    </a:lnTo>
                    <a:lnTo>
                      <a:pt x="2153" y="459931"/>
                    </a:lnTo>
                    <a:cubicBezTo>
                      <a:pt x="2153" y="205918"/>
                      <a:pt x="-36857" y="0"/>
                      <a:pt x="217156"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12" name="Freeform 11">
                <a:extLst>
                  <a:ext uri="{FF2B5EF4-FFF2-40B4-BE49-F238E27FC236}">
                    <a16:creationId xmlns:a16="http://schemas.microsoft.com/office/drawing/2014/main" id="{53DF2946-611B-7AC4-C173-37A63A17E8A1}"/>
                  </a:ext>
                </a:extLst>
              </p:cNvPr>
              <p:cNvSpPr/>
              <p:nvPr/>
            </p:nvSpPr>
            <p:spPr>
              <a:xfrm>
                <a:off x="903230" y="3334960"/>
                <a:ext cx="3306261" cy="2640792"/>
              </a:xfrm>
              <a:custGeom>
                <a:avLst/>
                <a:gdLst>
                  <a:gd name="csX0" fmla="*/ 0 w 2759529"/>
                  <a:gd name="csY0" fmla="*/ 0 h 1853090"/>
                  <a:gd name="csX1" fmla="*/ 2759529 w 2759529"/>
                  <a:gd name="csY1" fmla="*/ 0 h 1853090"/>
                  <a:gd name="csX2" fmla="*/ 2759529 w 2759529"/>
                  <a:gd name="csY2" fmla="*/ 1393159 h 1853090"/>
                  <a:gd name="csX3" fmla="*/ 2299598 w 2759529"/>
                  <a:gd name="csY3" fmla="*/ 1853090 h 1853090"/>
                  <a:gd name="csX4" fmla="*/ 459931 w 2759529"/>
                  <a:gd name="csY4" fmla="*/ 1853090 h 1853090"/>
                  <a:gd name="csX5" fmla="*/ 0 w 2759529"/>
                  <a:gd name="csY5" fmla="*/ 1393159 h 1853090"/>
                  <a:gd name="csX6" fmla="*/ 0 w 2759529"/>
                  <a:gd name="csY6" fmla="*/ 0 h 1853090"/>
                  <a:gd name="csX0" fmla="*/ 85 w 2759614"/>
                  <a:gd name="csY0" fmla="*/ 0 h 1853090"/>
                  <a:gd name="csX1" fmla="*/ 2759614 w 2759614"/>
                  <a:gd name="csY1" fmla="*/ 0 h 1853090"/>
                  <a:gd name="csX2" fmla="*/ 2759614 w 2759614"/>
                  <a:gd name="csY2" fmla="*/ 1393159 h 1853090"/>
                  <a:gd name="csX3" fmla="*/ 2299683 w 2759614"/>
                  <a:gd name="csY3" fmla="*/ 1853090 h 1853090"/>
                  <a:gd name="csX4" fmla="*/ 242301 w 2759614"/>
                  <a:gd name="csY4" fmla="*/ 1844972 h 1853090"/>
                  <a:gd name="csX5" fmla="*/ 85 w 2759614"/>
                  <a:gd name="csY5" fmla="*/ 1393159 h 1853090"/>
                  <a:gd name="csX6" fmla="*/ 85 w 2759614"/>
                  <a:gd name="csY6" fmla="*/ 0 h 1853090"/>
                  <a:gd name="csX0" fmla="*/ 85 w 2759699"/>
                  <a:gd name="csY0" fmla="*/ 0 h 1861208"/>
                  <a:gd name="csX1" fmla="*/ 2759614 w 2759699"/>
                  <a:gd name="csY1" fmla="*/ 0 h 1861208"/>
                  <a:gd name="csX2" fmla="*/ 2759614 w 2759699"/>
                  <a:gd name="csY2" fmla="*/ 1393159 h 1861208"/>
                  <a:gd name="csX3" fmla="*/ 2517397 w 2759699"/>
                  <a:gd name="csY3" fmla="*/ 1861208 h 1861208"/>
                  <a:gd name="csX4" fmla="*/ 242301 w 2759699"/>
                  <a:gd name="csY4" fmla="*/ 1844972 h 1861208"/>
                  <a:gd name="csX5" fmla="*/ 85 w 2759699"/>
                  <a:gd name="csY5" fmla="*/ 1393159 h 1861208"/>
                  <a:gd name="csX6" fmla="*/ 85 w 2759699"/>
                  <a:gd name="csY6" fmla="*/ 0 h 18612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59699" h="1861208">
                    <a:moveTo>
                      <a:pt x="85" y="0"/>
                    </a:moveTo>
                    <a:lnTo>
                      <a:pt x="2759614" y="0"/>
                    </a:lnTo>
                    <a:lnTo>
                      <a:pt x="2759614" y="1393159"/>
                    </a:lnTo>
                    <a:cubicBezTo>
                      <a:pt x="2759614" y="1647172"/>
                      <a:pt x="2771410" y="1861208"/>
                      <a:pt x="2517397" y="1861208"/>
                    </a:cubicBezTo>
                    <a:lnTo>
                      <a:pt x="242301" y="1844972"/>
                    </a:lnTo>
                    <a:cubicBezTo>
                      <a:pt x="-11712" y="1844972"/>
                      <a:pt x="85" y="1647172"/>
                      <a:pt x="85" y="1393159"/>
                    </a:cubicBezTo>
                    <a:lnTo>
                      <a:pt x="85" y="0"/>
                    </a:lnTo>
                    <a:close/>
                  </a:path>
                </a:pathLst>
              </a:cu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1">
                      <a:lumMod val="50000"/>
                    </a:schemeClr>
                  </a:solidFill>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4072AEA5-F296-0B0A-938A-79A5545FC114}"/>
                </a:ext>
              </a:extLst>
            </p:cNvPr>
            <p:cNvSpPr txBox="1"/>
            <p:nvPr/>
          </p:nvSpPr>
          <p:spPr>
            <a:xfrm>
              <a:off x="1178691" y="1972046"/>
              <a:ext cx="2207272" cy="11540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2057D6"/>
                  </a:solidFill>
                  <a:effectLst/>
                  <a:uLnTx/>
                  <a:uFillTx/>
                  <a:latin typeface="Arial" panose="020B0604020202020204" pitchFamily="34" charset="0"/>
                  <a:cs typeface="Arial" panose="020B0604020202020204" pitchFamily="34" charset="0"/>
                </a:rPr>
                <a:t>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D2458"/>
                  </a:solidFill>
                  <a:latin typeface="Arial" panose="020B0604020202020204" pitchFamily="34" charset="0"/>
                  <a:cs typeface="Arial" panose="020B0604020202020204" pitchFamily="34" charset="0"/>
                </a:rPr>
                <a:t>of buyers</a:t>
              </a:r>
            </a:p>
          </p:txBody>
        </p:sp>
        <p:sp>
          <p:nvSpPr>
            <p:cNvPr id="10" name="TextBox 9">
              <a:extLst>
                <a:ext uri="{FF2B5EF4-FFF2-40B4-BE49-F238E27FC236}">
                  <a16:creationId xmlns:a16="http://schemas.microsoft.com/office/drawing/2014/main" id="{51989FC2-2933-328B-7A13-3F97163F09E3}"/>
                </a:ext>
              </a:extLst>
            </p:cNvPr>
            <p:cNvSpPr txBox="1"/>
            <p:nvPr/>
          </p:nvSpPr>
          <p:spPr>
            <a:xfrm>
              <a:off x="1178691" y="3648257"/>
              <a:ext cx="2622409" cy="16008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bg1"/>
                  </a:solidFill>
                  <a:latin typeface="Arial" panose="020B0604020202020204" pitchFamily="34" charset="0"/>
                  <a:cs typeface="Arial" panose="020B0604020202020204" pitchFamily="34" charset="0"/>
                </a:rPr>
                <a:t>The Starter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Just beginning their AI journey and focused on reducing risk.</a:t>
              </a:r>
            </a:p>
          </p:txBody>
        </p:sp>
      </p:grpSp>
      <p:grpSp>
        <p:nvGrpSpPr>
          <p:cNvPr id="13" name="Group 12">
            <a:extLst>
              <a:ext uri="{FF2B5EF4-FFF2-40B4-BE49-F238E27FC236}">
                <a16:creationId xmlns:a16="http://schemas.microsoft.com/office/drawing/2014/main" id="{8C386BF3-6D56-16AB-DD69-F8F17779673C}"/>
              </a:ext>
            </a:extLst>
          </p:cNvPr>
          <p:cNvGrpSpPr/>
          <p:nvPr/>
        </p:nvGrpSpPr>
        <p:grpSpPr>
          <a:xfrm>
            <a:off x="4336978" y="1912531"/>
            <a:ext cx="3445246" cy="3505216"/>
            <a:chOff x="4524882" y="1752589"/>
            <a:chExt cx="3310393" cy="4239887"/>
          </a:xfrm>
        </p:grpSpPr>
        <p:grpSp>
          <p:nvGrpSpPr>
            <p:cNvPr id="15" name="Group 14">
              <a:extLst>
                <a:ext uri="{FF2B5EF4-FFF2-40B4-BE49-F238E27FC236}">
                  <a16:creationId xmlns:a16="http://schemas.microsoft.com/office/drawing/2014/main" id="{54CC77D0-8D79-8EB9-679A-032F160348BB}"/>
                </a:ext>
              </a:extLst>
            </p:cNvPr>
            <p:cNvGrpSpPr/>
            <p:nvPr/>
          </p:nvGrpSpPr>
          <p:grpSpPr>
            <a:xfrm>
              <a:off x="4524882" y="1752589"/>
              <a:ext cx="3310393" cy="4239887"/>
              <a:chOff x="4524882" y="1752589"/>
              <a:chExt cx="3310393" cy="4239887"/>
            </a:xfrm>
            <a:effectLst>
              <a:outerShdw blurRad="508000" dir="5400000" algn="ctr" rotWithShape="0">
                <a:schemeClr val="accent1">
                  <a:alpha val="30000"/>
                </a:schemeClr>
              </a:outerShdw>
            </a:effectLst>
          </p:grpSpPr>
          <p:sp>
            <p:nvSpPr>
              <p:cNvPr id="18" name="Freeform 17">
                <a:extLst>
                  <a:ext uri="{FF2B5EF4-FFF2-40B4-BE49-F238E27FC236}">
                    <a16:creationId xmlns:a16="http://schemas.microsoft.com/office/drawing/2014/main" id="{1D6D1329-E05F-6775-04F1-70CF5012FC8C}"/>
                  </a:ext>
                </a:extLst>
              </p:cNvPr>
              <p:cNvSpPr/>
              <p:nvPr/>
            </p:nvSpPr>
            <p:spPr>
              <a:xfrm>
                <a:off x="4524882" y="1752589"/>
                <a:ext cx="3310393" cy="1912393"/>
              </a:xfrm>
              <a:custGeom>
                <a:avLst/>
                <a:gdLst>
                  <a:gd name="csX0" fmla="*/ 459931 w 2759529"/>
                  <a:gd name="csY0" fmla="*/ 0 h 1886153"/>
                  <a:gd name="csX1" fmla="*/ 2299598 w 2759529"/>
                  <a:gd name="csY1" fmla="*/ 0 h 1886153"/>
                  <a:gd name="csX2" fmla="*/ 2759529 w 2759529"/>
                  <a:gd name="csY2" fmla="*/ 459931 h 1886153"/>
                  <a:gd name="csX3" fmla="*/ 2759529 w 2759529"/>
                  <a:gd name="csY3" fmla="*/ 1886153 h 1886153"/>
                  <a:gd name="csX4" fmla="*/ 0 w 2759529"/>
                  <a:gd name="csY4" fmla="*/ 1886153 h 1886153"/>
                  <a:gd name="csX5" fmla="*/ 0 w 2759529"/>
                  <a:gd name="csY5" fmla="*/ 459931 h 1886153"/>
                  <a:gd name="csX6" fmla="*/ 459931 w 2759529"/>
                  <a:gd name="csY6" fmla="*/ 0 h 1886153"/>
                  <a:gd name="csX0" fmla="*/ 217156 w 2761682"/>
                  <a:gd name="csY0" fmla="*/ 0 h 1886153"/>
                  <a:gd name="csX1" fmla="*/ 2301751 w 2761682"/>
                  <a:gd name="csY1" fmla="*/ 0 h 1886153"/>
                  <a:gd name="csX2" fmla="*/ 2761682 w 2761682"/>
                  <a:gd name="csY2" fmla="*/ 459931 h 1886153"/>
                  <a:gd name="csX3" fmla="*/ 2761682 w 2761682"/>
                  <a:gd name="csY3" fmla="*/ 1886153 h 1886153"/>
                  <a:gd name="csX4" fmla="*/ 2153 w 2761682"/>
                  <a:gd name="csY4" fmla="*/ 1886153 h 1886153"/>
                  <a:gd name="csX5" fmla="*/ 2153 w 2761682"/>
                  <a:gd name="csY5" fmla="*/ 459931 h 1886153"/>
                  <a:gd name="csX6" fmla="*/ 217156 w 2761682"/>
                  <a:gd name="csY6" fmla="*/ 0 h 1886153"/>
                  <a:gd name="csX0" fmla="*/ 217156 w 2763148"/>
                  <a:gd name="csY0" fmla="*/ 0 h 1886153"/>
                  <a:gd name="csX1" fmla="*/ 2541237 w 2763148"/>
                  <a:gd name="csY1" fmla="*/ 8117 h 1886153"/>
                  <a:gd name="csX2" fmla="*/ 2761682 w 2763148"/>
                  <a:gd name="csY2" fmla="*/ 459931 h 1886153"/>
                  <a:gd name="csX3" fmla="*/ 2761682 w 2763148"/>
                  <a:gd name="csY3" fmla="*/ 1886153 h 1886153"/>
                  <a:gd name="csX4" fmla="*/ 2153 w 2763148"/>
                  <a:gd name="csY4" fmla="*/ 1886153 h 1886153"/>
                  <a:gd name="csX5" fmla="*/ 2153 w 2763148"/>
                  <a:gd name="csY5" fmla="*/ 459931 h 1886153"/>
                  <a:gd name="csX6" fmla="*/ 217156 w 2763148"/>
                  <a:gd name="csY6" fmla="*/ 0 h 18861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63148" h="1886153">
                    <a:moveTo>
                      <a:pt x="217156" y="0"/>
                    </a:moveTo>
                    <a:lnTo>
                      <a:pt x="2541237" y="8117"/>
                    </a:lnTo>
                    <a:cubicBezTo>
                      <a:pt x="2795250" y="8117"/>
                      <a:pt x="2761682" y="205918"/>
                      <a:pt x="2761682" y="459931"/>
                    </a:cubicBezTo>
                    <a:lnTo>
                      <a:pt x="2761682" y="1886153"/>
                    </a:lnTo>
                    <a:lnTo>
                      <a:pt x="2153" y="1886153"/>
                    </a:lnTo>
                    <a:lnTo>
                      <a:pt x="2153" y="459931"/>
                    </a:lnTo>
                    <a:cubicBezTo>
                      <a:pt x="2153" y="205918"/>
                      <a:pt x="-36857" y="0"/>
                      <a:pt x="217156"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19" name="Freeform 18">
                <a:extLst>
                  <a:ext uri="{FF2B5EF4-FFF2-40B4-BE49-F238E27FC236}">
                    <a16:creationId xmlns:a16="http://schemas.microsoft.com/office/drawing/2014/main" id="{84F38F40-2D08-4BEB-B1EB-9FAC25182445}"/>
                  </a:ext>
                </a:extLst>
              </p:cNvPr>
              <p:cNvSpPr/>
              <p:nvPr/>
            </p:nvSpPr>
            <p:spPr>
              <a:xfrm>
                <a:off x="4527360" y="3351684"/>
                <a:ext cx="3306261" cy="2640792"/>
              </a:xfrm>
              <a:custGeom>
                <a:avLst/>
                <a:gdLst>
                  <a:gd name="csX0" fmla="*/ 0 w 2759529"/>
                  <a:gd name="csY0" fmla="*/ 0 h 1853090"/>
                  <a:gd name="csX1" fmla="*/ 2759529 w 2759529"/>
                  <a:gd name="csY1" fmla="*/ 0 h 1853090"/>
                  <a:gd name="csX2" fmla="*/ 2759529 w 2759529"/>
                  <a:gd name="csY2" fmla="*/ 1393159 h 1853090"/>
                  <a:gd name="csX3" fmla="*/ 2299598 w 2759529"/>
                  <a:gd name="csY3" fmla="*/ 1853090 h 1853090"/>
                  <a:gd name="csX4" fmla="*/ 459931 w 2759529"/>
                  <a:gd name="csY4" fmla="*/ 1853090 h 1853090"/>
                  <a:gd name="csX5" fmla="*/ 0 w 2759529"/>
                  <a:gd name="csY5" fmla="*/ 1393159 h 1853090"/>
                  <a:gd name="csX6" fmla="*/ 0 w 2759529"/>
                  <a:gd name="csY6" fmla="*/ 0 h 1853090"/>
                  <a:gd name="csX0" fmla="*/ 85 w 2759614"/>
                  <a:gd name="csY0" fmla="*/ 0 h 1853090"/>
                  <a:gd name="csX1" fmla="*/ 2759614 w 2759614"/>
                  <a:gd name="csY1" fmla="*/ 0 h 1853090"/>
                  <a:gd name="csX2" fmla="*/ 2759614 w 2759614"/>
                  <a:gd name="csY2" fmla="*/ 1393159 h 1853090"/>
                  <a:gd name="csX3" fmla="*/ 2299683 w 2759614"/>
                  <a:gd name="csY3" fmla="*/ 1853090 h 1853090"/>
                  <a:gd name="csX4" fmla="*/ 242301 w 2759614"/>
                  <a:gd name="csY4" fmla="*/ 1844972 h 1853090"/>
                  <a:gd name="csX5" fmla="*/ 85 w 2759614"/>
                  <a:gd name="csY5" fmla="*/ 1393159 h 1853090"/>
                  <a:gd name="csX6" fmla="*/ 85 w 2759614"/>
                  <a:gd name="csY6" fmla="*/ 0 h 1853090"/>
                  <a:gd name="csX0" fmla="*/ 85 w 2759699"/>
                  <a:gd name="csY0" fmla="*/ 0 h 1861208"/>
                  <a:gd name="csX1" fmla="*/ 2759614 w 2759699"/>
                  <a:gd name="csY1" fmla="*/ 0 h 1861208"/>
                  <a:gd name="csX2" fmla="*/ 2759614 w 2759699"/>
                  <a:gd name="csY2" fmla="*/ 1393159 h 1861208"/>
                  <a:gd name="csX3" fmla="*/ 2517397 w 2759699"/>
                  <a:gd name="csY3" fmla="*/ 1861208 h 1861208"/>
                  <a:gd name="csX4" fmla="*/ 242301 w 2759699"/>
                  <a:gd name="csY4" fmla="*/ 1844972 h 1861208"/>
                  <a:gd name="csX5" fmla="*/ 85 w 2759699"/>
                  <a:gd name="csY5" fmla="*/ 1393159 h 1861208"/>
                  <a:gd name="csX6" fmla="*/ 85 w 2759699"/>
                  <a:gd name="csY6" fmla="*/ 0 h 18612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59699" h="1861208">
                    <a:moveTo>
                      <a:pt x="85" y="0"/>
                    </a:moveTo>
                    <a:lnTo>
                      <a:pt x="2759614" y="0"/>
                    </a:lnTo>
                    <a:lnTo>
                      <a:pt x="2759614" y="1393159"/>
                    </a:lnTo>
                    <a:cubicBezTo>
                      <a:pt x="2759614" y="1647172"/>
                      <a:pt x="2771410" y="1861208"/>
                      <a:pt x="2517397" y="1861208"/>
                    </a:cubicBezTo>
                    <a:lnTo>
                      <a:pt x="242301" y="1844972"/>
                    </a:lnTo>
                    <a:cubicBezTo>
                      <a:pt x="-11712" y="1844972"/>
                      <a:pt x="85" y="1647172"/>
                      <a:pt x="85" y="1393159"/>
                    </a:cubicBezTo>
                    <a:lnTo>
                      <a:pt x="85" y="0"/>
                    </a:lnTo>
                    <a:close/>
                  </a:path>
                </a:pathLst>
              </a:cu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sp>
          <p:nvSpPr>
            <p:cNvPr id="16" name="TextBox 15">
              <a:extLst>
                <a:ext uri="{FF2B5EF4-FFF2-40B4-BE49-F238E27FC236}">
                  <a16:creationId xmlns:a16="http://schemas.microsoft.com/office/drawing/2014/main" id="{413421B9-A357-D772-D57E-EEFDD8DA1F8F}"/>
                </a:ext>
              </a:extLst>
            </p:cNvPr>
            <p:cNvSpPr txBox="1"/>
            <p:nvPr/>
          </p:nvSpPr>
          <p:spPr>
            <a:xfrm>
              <a:off x="4802821" y="1972046"/>
              <a:ext cx="2207272" cy="11540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2057D6"/>
                  </a:solidFill>
                  <a:effectLst/>
                  <a:uLnTx/>
                  <a:uFillTx/>
                  <a:latin typeface="Arial" panose="020B0604020202020204" pitchFamily="34" charset="0"/>
                  <a:cs typeface="Arial" panose="020B0604020202020204" pitchFamily="34" charset="0"/>
                </a:rPr>
                <a:t>50%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D2458"/>
                  </a:solidFill>
                  <a:latin typeface="Arial" panose="020B0604020202020204" pitchFamily="34" charset="0"/>
                  <a:cs typeface="Arial" panose="020B0604020202020204" pitchFamily="34" charset="0"/>
                </a:rPr>
                <a:t>of buyers</a:t>
              </a:r>
            </a:p>
          </p:txBody>
        </p:sp>
        <p:sp>
          <p:nvSpPr>
            <p:cNvPr id="17" name="TextBox 16">
              <a:extLst>
                <a:ext uri="{FF2B5EF4-FFF2-40B4-BE49-F238E27FC236}">
                  <a16:creationId xmlns:a16="http://schemas.microsoft.com/office/drawing/2014/main" id="{BF441B5A-2549-37F1-A109-578674380BE7}"/>
                </a:ext>
              </a:extLst>
            </p:cNvPr>
            <p:cNvSpPr txBox="1"/>
            <p:nvPr/>
          </p:nvSpPr>
          <p:spPr>
            <a:xfrm>
              <a:off x="4802821" y="3664981"/>
              <a:ext cx="2727686" cy="1600823"/>
            </a:xfrm>
            <a:prstGeom prst="rect">
              <a:avLst/>
            </a:prstGeom>
            <a:noFill/>
          </p:spPr>
          <p:txBody>
            <a:bodyPr wrap="square">
              <a:spAutoFit/>
            </a:bodyPr>
            <a:lstStyle/>
            <a:p>
              <a:pPr lvl="0">
                <a:defRPr/>
              </a:pPr>
              <a:r>
                <a:rPr lang="en-US" sz="1600" b="1">
                  <a:solidFill>
                    <a:schemeClr val="bg1"/>
                  </a:solidFill>
                  <a:latin typeface="Arial" panose="020B0604020202020204" pitchFamily="34" charset="0"/>
                  <a:cs typeface="Arial" panose="020B0604020202020204" pitchFamily="34" charset="0"/>
                </a:rPr>
                <a:t>The Builder</a:t>
              </a:r>
            </a:p>
            <a:p>
              <a:pPr lvl="0">
                <a:defRPr/>
              </a:pPr>
              <a:endParaRPr lang="en-US" sz="1600" b="1">
                <a:solidFill>
                  <a:schemeClr val="bg1"/>
                </a:solidFill>
                <a:latin typeface="Arial" panose="020B0604020202020204" pitchFamily="34" charset="0"/>
                <a:cs typeface="Arial" panose="020B0604020202020204" pitchFamily="34" charset="0"/>
              </a:endParaRPr>
            </a:p>
            <a:p>
              <a:pPr lvl="0">
                <a:defRPr/>
              </a:pPr>
              <a:r>
                <a:rPr lang="en-US" sz="1600">
                  <a:solidFill>
                    <a:schemeClr val="bg1"/>
                  </a:solidFill>
                  <a:latin typeface="Arial" panose="020B0604020202020204" pitchFamily="34" charset="0"/>
                  <a:cs typeface="Arial" panose="020B0604020202020204" pitchFamily="34" charset="0"/>
                </a:rPr>
                <a:t>Actively implementing AI and focused on overcoming execution challenges.</a:t>
              </a:r>
            </a:p>
          </p:txBody>
        </p:sp>
      </p:grpSp>
      <p:grpSp>
        <p:nvGrpSpPr>
          <p:cNvPr id="22" name="Group 21">
            <a:extLst>
              <a:ext uri="{FF2B5EF4-FFF2-40B4-BE49-F238E27FC236}">
                <a16:creationId xmlns:a16="http://schemas.microsoft.com/office/drawing/2014/main" id="{F4310B0C-885E-863B-33CC-64D0C5E74CF1}"/>
              </a:ext>
            </a:extLst>
          </p:cNvPr>
          <p:cNvGrpSpPr/>
          <p:nvPr/>
        </p:nvGrpSpPr>
        <p:grpSpPr>
          <a:xfrm>
            <a:off x="7969209" y="1912531"/>
            <a:ext cx="3445246" cy="3505216"/>
            <a:chOff x="8153143" y="1752589"/>
            <a:chExt cx="3310393" cy="4239887"/>
          </a:xfrm>
        </p:grpSpPr>
        <p:grpSp>
          <p:nvGrpSpPr>
            <p:cNvPr id="23" name="Group 22">
              <a:extLst>
                <a:ext uri="{FF2B5EF4-FFF2-40B4-BE49-F238E27FC236}">
                  <a16:creationId xmlns:a16="http://schemas.microsoft.com/office/drawing/2014/main" id="{391A61C6-27DD-A2A5-A84E-20CDB27F2339}"/>
                </a:ext>
              </a:extLst>
            </p:cNvPr>
            <p:cNvGrpSpPr/>
            <p:nvPr/>
          </p:nvGrpSpPr>
          <p:grpSpPr>
            <a:xfrm>
              <a:off x="8153143" y="1752589"/>
              <a:ext cx="3310393" cy="4239887"/>
              <a:chOff x="8153143" y="1769313"/>
              <a:chExt cx="3310393" cy="4239887"/>
            </a:xfrm>
            <a:effectLst>
              <a:outerShdw blurRad="508000" dir="5400000" algn="ctr" rotWithShape="0">
                <a:schemeClr val="accent1">
                  <a:alpha val="30000"/>
                </a:schemeClr>
              </a:outerShdw>
            </a:effectLst>
          </p:grpSpPr>
          <p:sp>
            <p:nvSpPr>
              <p:cNvPr id="26" name="Freeform 25">
                <a:extLst>
                  <a:ext uri="{FF2B5EF4-FFF2-40B4-BE49-F238E27FC236}">
                    <a16:creationId xmlns:a16="http://schemas.microsoft.com/office/drawing/2014/main" id="{E2C98198-6AD1-ACD6-51C5-9AAD3FF89E13}"/>
                  </a:ext>
                </a:extLst>
              </p:cNvPr>
              <p:cNvSpPr/>
              <p:nvPr/>
            </p:nvSpPr>
            <p:spPr>
              <a:xfrm>
                <a:off x="8153143" y="1769313"/>
                <a:ext cx="3310393" cy="1912393"/>
              </a:xfrm>
              <a:custGeom>
                <a:avLst/>
                <a:gdLst>
                  <a:gd name="csX0" fmla="*/ 459931 w 2759529"/>
                  <a:gd name="csY0" fmla="*/ 0 h 1886153"/>
                  <a:gd name="csX1" fmla="*/ 2299598 w 2759529"/>
                  <a:gd name="csY1" fmla="*/ 0 h 1886153"/>
                  <a:gd name="csX2" fmla="*/ 2759529 w 2759529"/>
                  <a:gd name="csY2" fmla="*/ 459931 h 1886153"/>
                  <a:gd name="csX3" fmla="*/ 2759529 w 2759529"/>
                  <a:gd name="csY3" fmla="*/ 1886153 h 1886153"/>
                  <a:gd name="csX4" fmla="*/ 0 w 2759529"/>
                  <a:gd name="csY4" fmla="*/ 1886153 h 1886153"/>
                  <a:gd name="csX5" fmla="*/ 0 w 2759529"/>
                  <a:gd name="csY5" fmla="*/ 459931 h 1886153"/>
                  <a:gd name="csX6" fmla="*/ 459931 w 2759529"/>
                  <a:gd name="csY6" fmla="*/ 0 h 1886153"/>
                  <a:gd name="csX0" fmla="*/ 217156 w 2761682"/>
                  <a:gd name="csY0" fmla="*/ 0 h 1886153"/>
                  <a:gd name="csX1" fmla="*/ 2301751 w 2761682"/>
                  <a:gd name="csY1" fmla="*/ 0 h 1886153"/>
                  <a:gd name="csX2" fmla="*/ 2761682 w 2761682"/>
                  <a:gd name="csY2" fmla="*/ 459931 h 1886153"/>
                  <a:gd name="csX3" fmla="*/ 2761682 w 2761682"/>
                  <a:gd name="csY3" fmla="*/ 1886153 h 1886153"/>
                  <a:gd name="csX4" fmla="*/ 2153 w 2761682"/>
                  <a:gd name="csY4" fmla="*/ 1886153 h 1886153"/>
                  <a:gd name="csX5" fmla="*/ 2153 w 2761682"/>
                  <a:gd name="csY5" fmla="*/ 459931 h 1886153"/>
                  <a:gd name="csX6" fmla="*/ 217156 w 2761682"/>
                  <a:gd name="csY6" fmla="*/ 0 h 1886153"/>
                  <a:gd name="csX0" fmla="*/ 217156 w 2763148"/>
                  <a:gd name="csY0" fmla="*/ 0 h 1886153"/>
                  <a:gd name="csX1" fmla="*/ 2541237 w 2763148"/>
                  <a:gd name="csY1" fmla="*/ 8117 h 1886153"/>
                  <a:gd name="csX2" fmla="*/ 2761682 w 2763148"/>
                  <a:gd name="csY2" fmla="*/ 459931 h 1886153"/>
                  <a:gd name="csX3" fmla="*/ 2761682 w 2763148"/>
                  <a:gd name="csY3" fmla="*/ 1886153 h 1886153"/>
                  <a:gd name="csX4" fmla="*/ 2153 w 2763148"/>
                  <a:gd name="csY4" fmla="*/ 1886153 h 1886153"/>
                  <a:gd name="csX5" fmla="*/ 2153 w 2763148"/>
                  <a:gd name="csY5" fmla="*/ 459931 h 1886153"/>
                  <a:gd name="csX6" fmla="*/ 217156 w 2763148"/>
                  <a:gd name="csY6" fmla="*/ 0 h 188615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63148" h="1886153">
                    <a:moveTo>
                      <a:pt x="217156" y="0"/>
                    </a:moveTo>
                    <a:lnTo>
                      <a:pt x="2541237" y="8117"/>
                    </a:lnTo>
                    <a:cubicBezTo>
                      <a:pt x="2795250" y="8117"/>
                      <a:pt x="2761682" y="205918"/>
                      <a:pt x="2761682" y="459931"/>
                    </a:cubicBezTo>
                    <a:lnTo>
                      <a:pt x="2761682" y="1886153"/>
                    </a:lnTo>
                    <a:lnTo>
                      <a:pt x="2153" y="1886153"/>
                    </a:lnTo>
                    <a:lnTo>
                      <a:pt x="2153" y="459931"/>
                    </a:lnTo>
                    <a:cubicBezTo>
                      <a:pt x="2153" y="205918"/>
                      <a:pt x="-36857" y="0"/>
                      <a:pt x="217156"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sp>
            <p:nvSpPr>
              <p:cNvPr id="27" name="Freeform 26">
                <a:extLst>
                  <a:ext uri="{FF2B5EF4-FFF2-40B4-BE49-F238E27FC236}">
                    <a16:creationId xmlns:a16="http://schemas.microsoft.com/office/drawing/2014/main" id="{DB9E4A34-3EBB-17AC-AB67-47C1D711816B}"/>
                  </a:ext>
                </a:extLst>
              </p:cNvPr>
              <p:cNvSpPr/>
              <p:nvPr/>
            </p:nvSpPr>
            <p:spPr>
              <a:xfrm>
                <a:off x="8155621" y="3368408"/>
                <a:ext cx="3306261" cy="2640792"/>
              </a:xfrm>
              <a:custGeom>
                <a:avLst/>
                <a:gdLst>
                  <a:gd name="csX0" fmla="*/ 0 w 2759529"/>
                  <a:gd name="csY0" fmla="*/ 0 h 1853090"/>
                  <a:gd name="csX1" fmla="*/ 2759529 w 2759529"/>
                  <a:gd name="csY1" fmla="*/ 0 h 1853090"/>
                  <a:gd name="csX2" fmla="*/ 2759529 w 2759529"/>
                  <a:gd name="csY2" fmla="*/ 1393159 h 1853090"/>
                  <a:gd name="csX3" fmla="*/ 2299598 w 2759529"/>
                  <a:gd name="csY3" fmla="*/ 1853090 h 1853090"/>
                  <a:gd name="csX4" fmla="*/ 459931 w 2759529"/>
                  <a:gd name="csY4" fmla="*/ 1853090 h 1853090"/>
                  <a:gd name="csX5" fmla="*/ 0 w 2759529"/>
                  <a:gd name="csY5" fmla="*/ 1393159 h 1853090"/>
                  <a:gd name="csX6" fmla="*/ 0 w 2759529"/>
                  <a:gd name="csY6" fmla="*/ 0 h 1853090"/>
                  <a:gd name="csX0" fmla="*/ 85 w 2759614"/>
                  <a:gd name="csY0" fmla="*/ 0 h 1853090"/>
                  <a:gd name="csX1" fmla="*/ 2759614 w 2759614"/>
                  <a:gd name="csY1" fmla="*/ 0 h 1853090"/>
                  <a:gd name="csX2" fmla="*/ 2759614 w 2759614"/>
                  <a:gd name="csY2" fmla="*/ 1393159 h 1853090"/>
                  <a:gd name="csX3" fmla="*/ 2299683 w 2759614"/>
                  <a:gd name="csY3" fmla="*/ 1853090 h 1853090"/>
                  <a:gd name="csX4" fmla="*/ 242301 w 2759614"/>
                  <a:gd name="csY4" fmla="*/ 1844972 h 1853090"/>
                  <a:gd name="csX5" fmla="*/ 85 w 2759614"/>
                  <a:gd name="csY5" fmla="*/ 1393159 h 1853090"/>
                  <a:gd name="csX6" fmla="*/ 85 w 2759614"/>
                  <a:gd name="csY6" fmla="*/ 0 h 1853090"/>
                  <a:gd name="csX0" fmla="*/ 85 w 2759699"/>
                  <a:gd name="csY0" fmla="*/ 0 h 1861208"/>
                  <a:gd name="csX1" fmla="*/ 2759614 w 2759699"/>
                  <a:gd name="csY1" fmla="*/ 0 h 1861208"/>
                  <a:gd name="csX2" fmla="*/ 2759614 w 2759699"/>
                  <a:gd name="csY2" fmla="*/ 1393159 h 1861208"/>
                  <a:gd name="csX3" fmla="*/ 2517397 w 2759699"/>
                  <a:gd name="csY3" fmla="*/ 1861208 h 1861208"/>
                  <a:gd name="csX4" fmla="*/ 242301 w 2759699"/>
                  <a:gd name="csY4" fmla="*/ 1844972 h 1861208"/>
                  <a:gd name="csX5" fmla="*/ 85 w 2759699"/>
                  <a:gd name="csY5" fmla="*/ 1393159 h 1861208"/>
                  <a:gd name="csX6" fmla="*/ 85 w 2759699"/>
                  <a:gd name="csY6" fmla="*/ 0 h 18612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59699" h="1861208">
                    <a:moveTo>
                      <a:pt x="85" y="0"/>
                    </a:moveTo>
                    <a:lnTo>
                      <a:pt x="2759614" y="0"/>
                    </a:lnTo>
                    <a:lnTo>
                      <a:pt x="2759614" y="1393159"/>
                    </a:lnTo>
                    <a:cubicBezTo>
                      <a:pt x="2759614" y="1647172"/>
                      <a:pt x="2771410" y="1861208"/>
                      <a:pt x="2517397" y="1861208"/>
                    </a:cubicBezTo>
                    <a:lnTo>
                      <a:pt x="242301" y="1844972"/>
                    </a:lnTo>
                    <a:cubicBezTo>
                      <a:pt x="-11712" y="1844972"/>
                      <a:pt x="85" y="1647172"/>
                      <a:pt x="85" y="1393159"/>
                    </a:cubicBezTo>
                    <a:lnTo>
                      <a:pt x="85" y="0"/>
                    </a:lnTo>
                    <a:close/>
                  </a:path>
                </a:pathLst>
              </a:cu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Arial" panose="020B0604020202020204" pitchFamily="34" charset="0"/>
                  <a:cs typeface="Arial" panose="020B0604020202020204" pitchFamily="34" charset="0"/>
                </a:endParaRPr>
              </a:p>
            </p:txBody>
          </p:sp>
        </p:grpSp>
        <p:sp>
          <p:nvSpPr>
            <p:cNvPr id="24" name="TextBox 23">
              <a:extLst>
                <a:ext uri="{FF2B5EF4-FFF2-40B4-BE49-F238E27FC236}">
                  <a16:creationId xmlns:a16="http://schemas.microsoft.com/office/drawing/2014/main" id="{C1911038-CF9E-E27B-AF6C-023018489C1D}"/>
                </a:ext>
              </a:extLst>
            </p:cNvPr>
            <p:cNvSpPr txBox="1"/>
            <p:nvPr/>
          </p:nvSpPr>
          <p:spPr>
            <a:xfrm>
              <a:off x="8431082" y="1972046"/>
              <a:ext cx="2207272" cy="115408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2057D6"/>
                  </a:solidFill>
                  <a:effectLst/>
                  <a:uLnTx/>
                  <a:uFillTx/>
                  <a:latin typeface="Arial" panose="020B0604020202020204" pitchFamily="34" charset="0"/>
                  <a:cs typeface="Arial" panose="020B0604020202020204" pitchFamily="34" charset="0"/>
                </a:rPr>
                <a:t>28%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D2458"/>
                  </a:solidFill>
                  <a:latin typeface="Arial" panose="020B0604020202020204" pitchFamily="34" charset="0"/>
                  <a:cs typeface="Arial" panose="020B0604020202020204" pitchFamily="34" charset="0"/>
                </a:rPr>
                <a:t>of buyers</a:t>
              </a:r>
            </a:p>
          </p:txBody>
        </p:sp>
        <p:sp>
          <p:nvSpPr>
            <p:cNvPr id="25" name="TextBox 24">
              <a:extLst>
                <a:ext uri="{FF2B5EF4-FFF2-40B4-BE49-F238E27FC236}">
                  <a16:creationId xmlns:a16="http://schemas.microsoft.com/office/drawing/2014/main" id="{87632B4D-2682-7757-0169-180EAFE9F979}"/>
                </a:ext>
              </a:extLst>
            </p:cNvPr>
            <p:cNvSpPr txBox="1"/>
            <p:nvPr/>
          </p:nvSpPr>
          <p:spPr>
            <a:xfrm>
              <a:off x="8431082" y="3681706"/>
              <a:ext cx="2755365" cy="1898651"/>
            </a:xfrm>
            <a:prstGeom prst="rect">
              <a:avLst/>
            </a:prstGeom>
            <a:noFill/>
          </p:spPr>
          <p:txBody>
            <a:bodyPr wrap="square">
              <a:spAutoFit/>
            </a:bodyPr>
            <a:lstStyle/>
            <a:p>
              <a:pPr lvl="0">
                <a:defRPr/>
              </a:pPr>
              <a:r>
                <a:rPr lang="en-US" sz="1600" b="1">
                  <a:solidFill>
                    <a:schemeClr val="bg1"/>
                  </a:solidFill>
                  <a:latin typeface="Arial" panose="020B0604020202020204" pitchFamily="34" charset="0"/>
                  <a:cs typeface="Arial" panose="020B0604020202020204" pitchFamily="34" charset="0"/>
                </a:rPr>
                <a:t>The Leader</a:t>
              </a:r>
            </a:p>
            <a:p>
              <a:pPr lvl="0">
                <a:defRPr/>
              </a:pPr>
              <a:endParaRPr lang="en-US" sz="1600" b="1">
                <a:solidFill>
                  <a:schemeClr val="bg1"/>
                </a:solidFill>
                <a:latin typeface="Arial" panose="020B0604020202020204" pitchFamily="34" charset="0"/>
                <a:cs typeface="Arial" panose="020B0604020202020204" pitchFamily="34" charset="0"/>
              </a:endParaRPr>
            </a:p>
            <a:p>
              <a:pPr lvl="0">
                <a:defRPr/>
              </a:pPr>
              <a:r>
                <a:rPr lang="en-US" sz="1600">
                  <a:solidFill>
                    <a:schemeClr val="bg1"/>
                  </a:solidFill>
                  <a:latin typeface="Arial" panose="020B0604020202020204" pitchFamily="34" charset="0"/>
                  <a:cs typeface="Arial" panose="020B0604020202020204" pitchFamily="34" charset="0"/>
                </a:rPr>
                <a:t>Scaling AI across the organization and focused on optimization, governance, and competitive advantage.</a:t>
              </a:r>
            </a:p>
          </p:txBody>
        </p:sp>
      </p:grpSp>
      <p:sp>
        <p:nvSpPr>
          <p:cNvPr id="34" name="Text 18">
            <a:extLst>
              <a:ext uri="{FF2B5EF4-FFF2-40B4-BE49-F238E27FC236}">
                <a16:creationId xmlns:a16="http://schemas.microsoft.com/office/drawing/2014/main" id="{68874BE8-9098-D136-AE55-EF5A693DD307}"/>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35" name="Footer rule">
            <a:extLst>
              <a:ext uri="{FF2B5EF4-FFF2-40B4-BE49-F238E27FC236}">
                <a16:creationId xmlns:a16="http://schemas.microsoft.com/office/drawing/2014/main" id="{F5251AD8-0A9E-3806-10E9-1FF653309E4C}"/>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36" name="Rectangle 35">
            <a:extLst>
              <a:ext uri="{FF2B5EF4-FFF2-40B4-BE49-F238E27FC236}">
                <a16:creationId xmlns:a16="http://schemas.microsoft.com/office/drawing/2014/main" id="{2AB34D34-1E8F-BCF1-1D20-D1846389541A}"/>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194F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4" name="Card background">
            <a:extLst>
              <a:ext uri="{FF2B5EF4-FFF2-40B4-BE49-F238E27FC236}">
                <a16:creationId xmlns:a16="http://schemas.microsoft.com/office/drawing/2014/main" id="{8E3F8BC6-80F2-93AB-8C93-0A3DF96610F2}"/>
              </a:ext>
              <a:ext uri="{C183D7F6-B498-43B3-948B-1728B52AA6E4}">
                <adec:decorative xmlns:adec="http://schemas.microsoft.com/office/drawing/2017/decorative" val="1"/>
              </a:ext>
            </a:extLst>
          </p:cNvPr>
          <p:cNvSpPr/>
          <p:nvPr/>
        </p:nvSpPr>
        <p:spPr>
          <a:xfrm>
            <a:off x="777240" y="4144675"/>
            <a:ext cx="10637214" cy="77724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3" name="Card background">
            <a:extLst>
              <a:ext uri="{FF2B5EF4-FFF2-40B4-BE49-F238E27FC236}">
                <a16:creationId xmlns:a16="http://schemas.microsoft.com/office/drawing/2014/main" id="{E2C82367-F28C-F755-F752-D89765A8FD5F}"/>
              </a:ext>
              <a:ext uri="{C183D7F6-B498-43B3-948B-1728B52AA6E4}">
                <adec:decorative xmlns:adec="http://schemas.microsoft.com/office/drawing/2017/decorative" val="1"/>
              </a:ext>
            </a:extLst>
          </p:cNvPr>
          <p:cNvSpPr/>
          <p:nvPr/>
        </p:nvSpPr>
        <p:spPr>
          <a:xfrm>
            <a:off x="777240" y="3236976"/>
            <a:ext cx="10637214" cy="77724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2" name="Card background">
            <a:extLst>
              <a:ext uri="{FF2B5EF4-FFF2-40B4-BE49-F238E27FC236}">
                <a16:creationId xmlns:a16="http://schemas.microsoft.com/office/drawing/2014/main" id="{16785192-3715-2DDE-9890-DBB51D0D38DE}"/>
              </a:ext>
              <a:ext uri="{C183D7F6-B498-43B3-948B-1728B52AA6E4}">
                <adec:decorative xmlns:adec="http://schemas.microsoft.com/office/drawing/2017/decorative" val="1"/>
              </a:ext>
            </a:extLst>
          </p:cNvPr>
          <p:cNvSpPr/>
          <p:nvPr/>
        </p:nvSpPr>
        <p:spPr>
          <a:xfrm>
            <a:off x="777240" y="2322576"/>
            <a:ext cx="10637214" cy="777240"/>
          </a:xfrm>
          <a:prstGeom prst="rect">
            <a:avLst/>
          </a:prstGeom>
          <a:solidFill>
            <a:schemeClr val="bg1"/>
          </a:solidFill>
          <a:ln w="12700">
            <a:noFill/>
            <a:prstDash val="solid"/>
          </a:ln>
          <a:effectLst>
            <a:outerShdw blurRad="317500" sx="102000" sy="102000" algn="ctr" rotWithShape="0">
              <a:schemeClr val="tx2">
                <a:lumMod val="50000"/>
                <a:alpha val="10000"/>
              </a:schemeClr>
            </a:outerShdw>
          </a:effectLst>
        </p:spPr>
        <p:txBody>
          <a:bodyPr/>
          <a:lstStyle/>
          <a:p>
            <a:endParaRPr lang="en-US">
              <a:latin typeface="Arial" panose="020B0604020202020204" pitchFamily="34" charset="0"/>
              <a:cs typeface="Arial" panose="020B0604020202020204" pitchFamily="34" charset="0"/>
            </a:endParaRPr>
          </a:p>
        </p:txBody>
      </p:sp>
      <p:sp>
        <p:nvSpPr>
          <p:cNvPr id="4" name="Text 1"/>
          <p:cNvSpPr/>
          <p:nvPr/>
        </p:nvSpPr>
        <p:spPr>
          <a:xfrm>
            <a:off x="777240" y="713232"/>
            <a:ext cx="10637215" cy="274320"/>
          </a:xfrm>
          <a:prstGeom prst="rect">
            <a:avLst/>
          </a:prstGeom>
          <a:noFill/>
          <a:ln/>
        </p:spPr>
        <p:txBody>
          <a:bodyPr wrap="square" lIns="0" tIns="0" rIns="0" bIns="0" rtlCol="0" anchor="ctr"/>
          <a:lstStyle/>
          <a:p>
            <a:pPr marL="0" indent="0">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WHAT WE CAN DO TOGETHER</a:t>
            </a:r>
            <a:endParaRPr lang="en-US" sz="1200">
              <a:latin typeface="Arial" panose="020B0604020202020204" pitchFamily="34" charset="0"/>
              <a:cs typeface="Arial" panose="020B0604020202020204" pitchFamily="34" charset="0"/>
            </a:endParaRPr>
          </a:p>
        </p:txBody>
      </p:sp>
      <p:sp>
        <p:nvSpPr>
          <p:cNvPr id="5" name="Text 2"/>
          <p:cNvSpPr/>
          <p:nvPr/>
        </p:nvSpPr>
        <p:spPr>
          <a:xfrm>
            <a:off x="777240" y="1060704"/>
            <a:ext cx="10454335" cy="1188720"/>
          </a:xfrm>
          <a:prstGeom prst="rect">
            <a:avLst/>
          </a:prstGeom>
          <a:noFill/>
          <a:ln/>
        </p:spPr>
        <p:txBody>
          <a:bodyPr wrap="square" lIns="0" tIns="0" rIns="0" bIns="0" rtlCol="0" anchor="t"/>
          <a:lstStyle/>
          <a:p>
            <a:pPr marL="0" indent="0">
              <a:lnSpc>
                <a:spcPct val="105000"/>
              </a:lnSpc>
              <a:buNone/>
            </a:pPr>
            <a:r>
              <a:rPr lang="en-US" sz="3000" b="1">
                <a:solidFill>
                  <a:srgbClr val="1F2933"/>
                </a:solidFill>
                <a:latin typeface="Arial" panose="020B0604020202020204" pitchFamily="34" charset="0"/>
                <a:ea typeface="Segoe UI" pitchFamily="34" charset="-122"/>
                <a:cs typeface="Arial" panose="020B0604020202020204" pitchFamily="34" charset="0"/>
              </a:rPr>
              <a:t>The Right Next Move Depends on</a:t>
            </a:r>
            <a:endParaRPr lang="en-US" sz="3000">
              <a:latin typeface="Arial" panose="020B0604020202020204" pitchFamily="34" charset="0"/>
              <a:cs typeface="Arial" panose="020B0604020202020204" pitchFamily="34" charset="0"/>
            </a:endParaRPr>
          </a:p>
          <a:p>
            <a:pPr marL="0" indent="0">
              <a:lnSpc>
                <a:spcPct val="105000"/>
              </a:lnSpc>
              <a:buNone/>
            </a:pPr>
            <a:r>
              <a:rPr lang="en-US" sz="3000" b="1">
                <a:solidFill>
                  <a:srgbClr val="1F2933"/>
                </a:solidFill>
                <a:latin typeface="Arial" panose="020B0604020202020204" pitchFamily="34" charset="0"/>
                <a:ea typeface="Segoe UI" pitchFamily="34" charset="-122"/>
                <a:cs typeface="Arial" panose="020B0604020202020204" pitchFamily="34" charset="0"/>
              </a:rPr>
              <a:t>Your Level of AI Readiness</a:t>
            </a:r>
            <a:endParaRPr lang="en-US" sz="3000">
              <a:latin typeface="Arial" panose="020B0604020202020204" pitchFamily="34" charset="0"/>
              <a:cs typeface="Arial" panose="020B0604020202020204" pitchFamily="34" charset="0"/>
            </a:endParaRPr>
          </a:p>
        </p:txBody>
      </p:sp>
      <p:sp>
        <p:nvSpPr>
          <p:cNvPr id="9" name="Text 6"/>
          <p:cNvSpPr/>
          <p:nvPr/>
        </p:nvSpPr>
        <p:spPr>
          <a:xfrm>
            <a:off x="1188720" y="2322576"/>
            <a:ext cx="2926080" cy="777240"/>
          </a:xfrm>
          <a:prstGeom prst="rect">
            <a:avLst/>
          </a:prstGeom>
          <a:noFill/>
          <a:ln/>
        </p:spPr>
        <p:txBody>
          <a:bodyPr wrap="square" lIns="0" tIns="0" rIns="0" bIns="0" rtlCol="0" anchor="ctr"/>
          <a:lstStyle/>
          <a:p>
            <a:pPr marL="0" indent="0">
              <a:buNone/>
            </a:pPr>
            <a:r>
              <a:rPr lang="en-US" sz="1700" b="1">
                <a:solidFill>
                  <a:srgbClr val="1A4FD6"/>
                </a:solidFill>
                <a:latin typeface="Arial" panose="020B0604020202020204" pitchFamily="34" charset="0"/>
                <a:ea typeface="Segoe UI" pitchFamily="34" charset="-122"/>
                <a:cs typeface="Arial" panose="020B0604020202020204" pitchFamily="34" charset="0"/>
              </a:rPr>
              <a:t>If you're a Starter</a:t>
            </a:r>
            <a:endParaRPr lang="en-US" sz="1700">
              <a:latin typeface="Arial" panose="020B0604020202020204" pitchFamily="34" charset="0"/>
              <a:cs typeface="Arial" panose="020B0604020202020204" pitchFamily="34" charset="0"/>
            </a:endParaRPr>
          </a:p>
        </p:txBody>
      </p:sp>
      <p:sp>
        <p:nvSpPr>
          <p:cNvPr id="10" name="Text 7"/>
          <p:cNvSpPr/>
          <p:nvPr/>
        </p:nvSpPr>
        <p:spPr>
          <a:xfrm>
            <a:off x="3542511" y="2322576"/>
            <a:ext cx="6949440" cy="777240"/>
          </a:xfrm>
          <a:prstGeom prst="rect">
            <a:avLst/>
          </a:prstGeom>
          <a:noFill/>
          <a:ln/>
        </p:spPr>
        <p:txBody>
          <a:bodyPr wrap="square" lIns="0" tIns="0" rIns="0" bIns="0" rtlCol="0" anchor="ctr"/>
          <a:lstStyle/>
          <a:p>
            <a:pPr marL="0" indent="0">
              <a:buNone/>
            </a:pPr>
            <a:r>
              <a:rPr lang="en-US" sz="1500">
                <a:solidFill>
                  <a:srgbClr val="1F2933"/>
                </a:solidFill>
                <a:latin typeface="Arial" panose="020B0604020202020204" pitchFamily="34" charset="0"/>
                <a:ea typeface="Segoe UI" pitchFamily="34" charset="-122"/>
                <a:cs typeface="Arial" panose="020B0604020202020204" pitchFamily="34" charset="0"/>
              </a:rPr>
              <a:t>We can help define practical use cases, priorities, and readiness requirements</a:t>
            </a:r>
            <a:endParaRPr lang="en-US" sz="1500">
              <a:latin typeface="Arial" panose="020B0604020202020204" pitchFamily="34" charset="0"/>
              <a:cs typeface="Arial" panose="020B0604020202020204" pitchFamily="34" charset="0"/>
            </a:endParaRPr>
          </a:p>
        </p:txBody>
      </p:sp>
      <p:sp>
        <p:nvSpPr>
          <p:cNvPr id="13" name="Text 10"/>
          <p:cNvSpPr/>
          <p:nvPr/>
        </p:nvSpPr>
        <p:spPr>
          <a:xfrm>
            <a:off x="1188720" y="3236976"/>
            <a:ext cx="2926080" cy="777240"/>
          </a:xfrm>
          <a:prstGeom prst="rect">
            <a:avLst/>
          </a:prstGeom>
          <a:noFill/>
          <a:ln/>
        </p:spPr>
        <p:txBody>
          <a:bodyPr wrap="square" lIns="0" tIns="0" rIns="0" bIns="0" rtlCol="0" anchor="ctr"/>
          <a:lstStyle/>
          <a:p>
            <a:pPr marL="0" indent="0">
              <a:buNone/>
            </a:pPr>
            <a:r>
              <a:rPr lang="en-US" sz="1700" b="1">
                <a:solidFill>
                  <a:srgbClr val="1A4FD6"/>
                </a:solidFill>
                <a:latin typeface="Arial" panose="020B0604020202020204" pitchFamily="34" charset="0"/>
                <a:ea typeface="Segoe UI" pitchFamily="34" charset="-122"/>
                <a:cs typeface="Arial" panose="020B0604020202020204" pitchFamily="34" charset="0"/>
              </a:rPr>
              <a:t>If you're a Builder</a:t>
            </a:r>
            <a:endParaRPr lang="en-US" sz="1700">
              <a:latin typeface="Arial" panose="020B0604020202020204" pitchFamily="34" charset="0"/>
              <a:cs typeface="Arial" panose="020B0604020202020204" pitchFamily="34" charset="0"/>
            </a:endParaRPr>
          </a:p>
        </p:txBody>
      </p:sp>
      <p:sp>
        <p:nvSpPr>
          <p:cNvPr id="14" name="Text 11"/>
          <p:cNvSpPr/>
          <p:nvPr/>
        </p:nvSpPr>
        <p:spPr>
          <a:xfrm>
            <a:off x="3542511" y="3236976"/>
            <a:ext cx="6949440" cy="777240"/>
          </a:xfrm>
          <a:prstGeom prst="rect">
            <a:avLst/>
          </a:prstGeom>
          <a:noFill/>
          <a:ln/>
        </p:spPr>
        <p:txBody>
          <a:bodyPr wrap="square" lIns="0" tIns="0" rIns="0" bIns="0" rtlCol="0" anchor="ctr"/>
          <a:lstStyle/>
          <a:p>
            <a:r>
              <a:rPr lang="en-US" sz="1500">
                <a:solidFill>
                  <a:srgbClr val="1F2933"/>
                </a:solidFill>
                <a:latin typeface="Arial" panose="020B0604020202020204" pitchFamily="34" charset="0"/>
                <a:ea typeface="Segoe UI" pitchFamily="34" charset="-122"/>
                <a:cs typeface="Arial" panose="020B0604020202020204" pitchFamily="34" charset="0"/>
              </a:rPr>
              <a:t>We can help get you out of "pilot purgatory" by identifying execution barriers, governance gaps, and integration needs</a:t>
            </a:r>
            <a:endParaRPr lang="en-US" sz="1500">
              <a:latin typeface="Arial" panose="020B0604020202020204" pitchFamily="34" charset="0"/>
              <a:cs typeface="Arial" panose="020B0604020202020204" pitchFamily="34" charset="0"/>
            </a:endParaRPr>
          </a:p>
        </p:txBody>
      </p:sp>
      <p:sp>
        <p:nvSpPr>
          <p:cNvPr id="17" name="Text 14"/>
          <p:cNvSpPr/>
          <p:nvPr/>
        </p:nvSpPr>
        <p:spPr>
          <a:xfrm>
            <a:off x="1188720" y="4144675"/>
            <a:ext cx="2926080" cy="777240"/>
          </a:xfrm>
          <a:prstGeom prst="rect">
            <a:avLst/>
          </a:prstGeom>
          <a:noFill/>
          <a:ln/>
        </p:spPr>
        <p:txBody>
          <a:bodyPr wrap="square" lIns="0" tIns="0" rIns="0" bIns="0" rtlCol="0" anchor="ctr"/>
          <a:lstStyle/>
          <a:p>
            <a:pPr marL="0" indent="0">
              <a:buNone/>
            </a:pPr>
            <a:r>
              <a:rPr lang="en-US" sz="1700" b="1">
                <a:solidFill>
                  <a:srgbClr val="1A4FD6"/>
                </a:solidFill>
                <a:latin typeface="Arial" panose="020B0604020202020204" pitchFamily="34" charset="0"/>
                <a:ea typeface="Segoe UI" pitchFamily="34" charset="-122"/>
                <a:cs typeface="Arial" panose="020B0604020202020204" pitchFamily="34" charset="0"/>
              </a:rPr>
              <a:t>If you're a Leader</a:t>
            </a:r>
            <a:endParaRPr lang="en-US" sz="1700">
              <a:latin typeface="Arial" panose="020B0604020202020204" pitchFamily="34" charset="0"/>
              <a:cs typeface="Arial" panose="020B0604020202020204" pitchFamily="34" charset="0"/>
            </a:endParaRPr>
          </a:p>
        </p:txBody>
      </p:sp>
      <p:sp>
        <p:nvSpPr>
          <p:cNvPr id="18" name="Text 15"/>
          <p:cNvSpPr/>
          <p:nvPr/>
        </p:nvSpPr>
        <p:spPr>
          <a:xfrm>
            <a:off x="3542511" y="4144675"/>
            <a:ext cx="6949440" cy="777240"/>
          </a:xfrm>
          <a:prstGeom prst="rect">
            <a:avLst/>
          </a:prstGeom>
          <a:noFill/>
          <a:ln/>
        </p:spPr>
        <p:txBody>
          <a:bodyPr wrap="square" lIns="0" tIns="0" rIns="0" bIns="0" rtlCol="0" anchor="ctr"/>
          <a:lstStyle/>
          <a:p>
            <a:r>
              <a:rPr lang="en-US" sz="1500">
                <a:solidFill>
                  <a:srgbClr val="1F2933"/>
                </a:solidFill>
                <a:latin typeface="Arial" panose="020B0604020202020204" pitchFamily="34" charset="0"/>
                <a:ea typeface="Segoe UI" pitchFamily="34" charset="-122"/>
                <a:cs typeface="Arial" panose="020B0604020202020204" pitchFamily="34" charset="0"/>
              </a:rPr>
              <a:t>We can help create a business roadmap to align architecture, risk, and long-term transformation priorities</a:t>
            </a:r>
            <a:endParaRPr lang="en-US" sz="1500">
              <a:latin typeface="Arial" panose="020B0604020202020204" pitchFamily="34" charset="0"/>
              <a:cs typeface="Arial" panose="020B0604020202020204" pitchFamily="34" charset="0"/>
            </a:endParaRPr>
          </a:p>
        </p:txBody>
      </p:sp>
      <p:sp>
        <p:nvSpPr>
          <p:cNvPr id="19" name="Text 16"/>
          <p:cNvSpPr/>
          <p:nvPr/>
        </p:nvSpPr>
        <p:spPr>
          <a:xfrm>
            <a:off x="777240" y="5285232"/>
            <a:ext cx="10637215" cy="457200"/>
          </a:xfrm>
          <a:prstGeom prst="rect">
            <a:avLst/>
          </a:prstGeom>
          <a:noFill/>
          <a:ln/>
        </p:spPr>
        <p:txBody>
          <a:bodyPr wrap="square" lIns="0" tIns="0" rIns="0" bIns="0" rtlCol="0" anchor="t"/>
          <a:lstStyle/>
          <a:p>
            <a:pPr marL="0" indent="0">
              <a:buNone/>
            </a:pPr>
            <a:r>
              <a:rPr lang="en-US" sz="1500" b="1">
                <a:latin typeface="Arial" panose="020B0604020202020204" pitchFamily="34" charset="0"/>
                <a:ea typeface="Segoe UI" pitchFamily="34" charset="-122"/>
                <a:cs typeface="Arial" panose="020B0604020202020204" pitchFamily="34" charset="0"/>
              </a:rPr>
              <a:t>The goal is to match strategy to maturity — not force a one-size-fits-all approach.</a:t>
            </a:r>
            <a:endParaRPr lang="en-US" sz="1500">
              <a:latin typeface="Arial" panose="020B0604020202020204" pitchFamily="34" charset="0"/>
              <a:cs typeface="Arial" panose="020B0604020202020204" pitchFamily="34" charset="0"/>
            </a:endParaRPr>
          </a:p>
        </p:txBody>
      </p:sp>
      <p:sp>
        <p:nvSpPr>
          <p:cNvPr id="26" name="Text 18">
            <a:extLst>
              <a:ext uri="{FF2B5EF4-FFF2-40B4-BE49-F238E27FC236}">
                <a16:creationId xmlns:a16="http://schemas.microsoft.com/office/drawing/2014/main" id="{A77E81EE-8A93-CB6C-3700-B9EEF0743988}"/>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27" name="Footer rule">
            <a:extLst>
              <a:ext uri="{FF2B5EF4-FFF2-40B4-BE49-F238E27FC236}">
                <a16:creationId xmlns:a16="http://schemas.microsoft.com/office/drawing/2014/main" id="{2E9955AF-FD2A-194B-563A-126D7B857D68}"/>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1ECB8F9B-E50B-50E2-3941-7EB0A8811D8C}"/>
              </a:ext>
            </a:extLst>
          </p:cNvPr>
          <p:cNvSpPr>
            <a:spLocks noGrp="1" noRot="1" noMove="1" noResize="1" noEditPoints="1" noAdjustHandles="1" noChangeArrowheads="1" noChangeShapeType="1"/>
          </p:cNvSpPr>
          <p:nvPr/>
        </p:nvSpPr>
        <p:spPr>
          <a:xfrm>
            <a:off x="-28306" y="-39305"/>
            <a:ext cx="196973" cy="6936610"/>
          </a:xfrm>
          <a:prstGeom prst="rect">
            <a:avLst/>
          </a:prstGeom>
          <a:solidFill>
            <a:srgbClr val="194F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4" name="Contact panel background">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6913880" y="0"/>
            <a:ext cx="5278121" cy="6858000"/>
          </a:xfrm>
          <a:prstGeom prst="rect">
            <a:avLst/>
          </a:prstGeom>
          <a:solidFill>
            <a:schemeClr val="bg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5" name="Text 2"/>
          <p:cNvSpPr/>
          <p:nvPr/>
        </p:nvSpPr>
        <p:spPr>
          <a:xfrm>
            <a:off x="1051560" y="1965960"/>
            <a:ext cx="5374639" cy="1554480"/>
          </a:xfrm>
          <a:prstGeom prst="rect">
            <a:avLst/>
          </a:prstGeom>
          <a:noFill/>
          <a:ln/>
        </p:spPr>
        <p:txBody>
          <a:bodyPr wrap="square" lIns="0" tIns="0" rIns="0" bIns="0" rtlCol="0" anchor="t"/>
          <a:lstStyle/>
          <a:p>
            <a:pPr marL="0" indent="0">
              <a:lnSpc>
                <a:spcPct val="105000"/>
              </a:lnSpc>
              <a:buNone/>
            </a:pPr>
            <a:r>
              <a:rPr lang="en-US" sz="3400" b="1">
                <a:solidFill>
                  <a:srgbClr val="1F2933"/>
                </a:solidFill>
                <a:latin typeface="Arial" panose="020B0604020202020204" pitchFamily="34" charset="0"/>
                <a:ea typeface="Segoe UI" pitchFamily="34" charset="-122"/>
                <a:cs typeface="Arial" panose="020B0604020202020204" pitchFamily="34" charset="0"/>
              </a:rPr>
              <a:t>Let's Turn Market Change</a:t>
            </a:r>
            <a:endParaRPr lang="en-US" sz="3400">
              <a:latin typeface="Arial" panose="020B0604020202020204" pitchFamily="34" charset="0"/>
              <a:cs typeface="Arial" panose="020B0604020202020204" pitchFamily="34" charset="0"/>
            </a:endParaRPr>
          </a:p>
          <a:p>
            <a:pPr marL="0" indent="0">
              <a:lnSpc>
                <a:spcPct val="105000"/>
              </a:lnSpc>
              <a:buNone/>
            </a:pPr>
            <a:r>
              <a:rPr lang="en-US" sz="3400" b="1">
                <a:solidFill>
                  <a:srgbClr val="1F2933"/>
                </a:solidFill>
                <a:latin typeface="Arial" panose="020B0604020202020204" pitchFamily="34" charset="0"/>
                <a:ea typeface="Segoe UI" pitchFamily="34" charset="-122"/>
                <a:cs typeface="Arial" panose="020B0604020202020204" pitchFamily="34" charset="0"/>
              </a:rPr>
              <a:t>Into Business Advantage</a:t>
            </a:r>
            <a:endParaRPr lang="en-US" sz="3400">
              <a:latin typeface="Arial" panose="020B0604020202020204" pitchFamily="34" charset="0"/>
              <a:cs typeface="Arial" panose="020B0604020202020204" pitchFamily="34" charset="0"/>
            </a:endParaRPr>
          </a:p>
        </p:txBody>
      </p:sp>
      <p:sp>
        <p:nvSpPr>
          <p:cNvPr id="7" name="Text 4"/>
          <p:cNvSpPr/>
          <p:nvPr/>
        </p:nvSpPr>
        <p:spPr>
          <a:xfrm>
            <a:off x="1051560" y="3886200"/>
            <a:ext cx="5044440" cy="1280160"/>
          </a:xfrm>
          <a:prstGeom prst="rect">
            <a:avLst/>
          </a:prstGeom>
          <a:noFill/>
          <a:ln/>
        </p:spPr>
        <p:txBody>
          <a:bodyPr wrap="square" lIns="0" tIns="0" rIns="0" bIns="0" rtlCol="0" anchor="t"/>
          <a:lstStyle/>
          <a:p>
            <a:pPr marL="0" indent="0">
              <a:buNone/>
            </a:pPr>
            <a:r>
              <a:rPr lang="en-US" sz="1600">
                <a:solidFill>
                  <a:srgbClr val="C00000"/>
                </a:solidFill>
                <a:latin typeface="Arial" panose="020B0604020202020204" pitchFamily="34" charset="0"/>
                <a:ea typeface="Segoe UI" pitchFamily="34" charset="-122"/>
                <a:cs typeface="Arial" panose="020B0604020202020204" pitchFamily="34" charset="0"/>
              </a:rPr>
              <a:t>[Advisor Company] </a:t>
            </a:r>
            <a:r>
              <a:rPr lang="en-US" sz="1600">
                <a:solidFill>
                  <a:schemeClr val="tx1">
                    <a:lumMod val="85000"/>
                    <a:lumOff val="15000"/>
                  </a:schemeClr>
                </a:solidFill>
                <a:latin typeface="Arial" panose="020B0604020202020204" pitchFamily="34" charset="0"/>
                <a:ea typeface="Segoe UI" pitchFamily="34" charset="-122"/>
                <a:cs typeface="Arial" panose="020B0604020202020204" pitchFamily="34" charset="0"/>
              </a:rPr>
              <a:t>helps organizations make smarter technology decisions with clearer priorities, stronger execution, and better alignment to business outcomes.</a:t>
            </a:r>
            <a:endParaRPr lang="en-US" sz="1600">
              <a:solidFill>
                <a:schemeClr val="tx1">
                  <a:lumMod val="85000"/>
                  <a:lumOff val="15000"/>
                </a:schemeClr>
              </a:solidFill>
              <a:latin typeface="Arial" panose="020B0604020202020204" pitchFamily="34" charset="0"/>
              <a:ea typeface="Calibri"/>
              <a:cs typeface="Arial" panose="020B0604020202020204" pitchFamily="34" charset="0"/>
            </a:endParaRPr>
          </a:p>
        </p:txBody>
      </p:sp>
      <p:sp>
        <p:nvSpPr>
          <p:cNvPr id="8" name="Text 5"/>
          <p:cNvSpPr/>
          <p:nvPr/>
        </p:nvSpPr>
        <p:spPr>
          <a:xfrm>
            <a:off x="7863840" y="1828800"/>
            <a:ext cx="3840480" cy="274320"/>
          </a:xfrm>
          <a:prstGeom prst="rect">
            <a:avLst/>
          </a:prstGeom>
          <a:noFill/>
          <a:ln/>
        </p:spPr>
        <p:txBody>
          <a:bodyPr wrap="square" lIns="0" tIns="0" rIns="0" bIns="0" rtlCol="0" anchor="ctr"/>
          <a:lstStyle/>
          <a:p>
            <a:pPr marL="0" indent="0">
              <a:buNone/>
            </a:pPr>
            <a:r>
              <a:rPr lang="en-US" sz="1100" b="1" kern="0" spc="200">
                <a:solidFill>
                  <a:srgbClr val="1A4FD6"/>
                </a:solidFill>
                <a:latin typeface="Arial" panose="020B0604020202020204" pitchFamily="34" charset="0"/>
                <a:ea typeface="Segoe UI" pitchFamily="34" charset="-122"/>
                <a:cs typeface="Arial" panose="020B0604020202020204" pitchFamily="34" charset="0"/>
              </a:rPr>
              <a:t>GET IN TOUCH</a:t>
            </a:r>
            <a:endParaRPr lang="en-US" sz="1100">
              <a:latin typeface="Arial" panose="020B0604020202020204" pitchFamily="34" charset="0"/>
              <a:cs typeface="Arial" panose="020B0604020202020204" pitchFamily="34" charset="0"/>
            </a:endParaRPr>
          </a:p>
        </p:txBody>
      </p:sp>
      <p:sp>
        <p:nvSpPr>
          <p:cNvPr id="9" name="Text 6"/>
          <p:cNvSpPr/>
          <p:nvPr/>
        </p:nvSpPr>
        <p:spPr>
          <a:xfrm>
            <a:off x="7863840" y="2240280"/>
            <a:ext cx="3840480" cy="1828800"/>
          </a:xfrm>
          <a:prstGeom prst="rect">
            <a:avLst/>
          </a:prstGeom>
          <a:noFill/>
          <a:ln/>
        </p:spPr>
        <p:txBody>
          <a:bodyPr wrap="square" lIns="0" tIns="0" rIns="0" bIns="0" rtlCol="0" anchor="t"/>
          <a:lstStyle/>
          <a:p>
            <a:pPr marL="0" indent="0">
              <a:buNone/>
            </a:pPr>
            <a:r>
              <a:rPr lang="en-US" sz="2000" b="1">
                <a:solidFill>
                  <a:srgbClr val="C00000"/>
                </a:solidFill>
                <a:latin typeface="Arial" panose="020B0604020202020204" pitchFamily="34" charset="0"/>
                <a:ea typeface="Segoe UI" pitchFamily="34" charset="-122"/>
                <a:cs typeface="Arial" panose="020B0604020202020204" pitchFamily="34" charset="0"/>
              </a:rPr>
              <a:t>[Advisor Name]</a:t>
            </a:r>
            <a:endParaRPr lang="en-US" sz="2000">
              <a:solidFill>
                <a:srgbClr val="C00000"/>
              </a:solidFill>
              <a:latin typeface="Arial" panose="020B0604020202020204" pitchFamily="34" charset="0"/>
              <a:ea typeface="Calibri"/>
              <a:cs typeface="Arial" panose="020B0604020202020204" pitchFamily="34" charset="0"/>
            </a:endParaRPr>
          </a:p>
          <a:p>
            <a:pPr marL="0" indent="0">
              <a:buNone/>
            </a:pPr>
            <a:r>
              <a:rPr lang="en-US" sz="1600">
                <a:solidFill>
                  <a:srgbClr val="C00000"/>
                </a:solidFill>
                <a:latin typeface="Arial" panose="020B0604020202020204" pitchFamily="34" charset="0"/>
                <a:ea typeface="Segoe UI" pitchFamily="34" charset="-122"/>
                <a:cs typeface="Arial" panose="020B0604020202020204" pitchFamily="34" charset="0"/>
              </a:rPr>
              <a:t>[Title]</a:t>
            </a:r>
            <a:endParaRPr lang="en-US" sz="2400">
              <a:solidFill>
                <a:srgbClr val="C00000"/>
              </a:solidFill>
              <a:latin typeface="Arial" panose="020B0604020202020204" pitchFamily="34" charset="0"/>
              <a:ea typeface="Calibri"/>
              <a:cs typeface="Arial" panose="020B0604020202020204" pitchFamily="34" charset="0"/>
            </a:endParaRPr>
          </a:p>
          <a:p>
            <a:pPr marL="0" indent="0">
              <a:buNone/>
            </a:pPr>
            <a:r>
              <a:rPr lang="en-US" sz="900">
                <a:solidFill>
                  <a:srgbClr val="C00000"/>
                </a:solidFill>
                <a:latin typeface="Arial" panose="020B0604020202020204" pitchFamily="34" charset="0"/>
                <a:ea typeface="Segoe UI" pitchFamily="34" charset="-122"/>
                <a:cs typeface="Arial" panose="020B0604020202020204" pitchFamily="34" charset="0"/>
              </a:rPr>
              <a:t> </a:t>
            </a:r>
            <a:endParaRPr lang="en-US" sz="2400">
              <a:solidFill>
                <a:srgbClr val="C00000"/>
              </a:solidFill>
              <a:latin typeface="Arial" panose="020B0604020202020204" pitchFamily="34" charset="0"/>
              <a:ea typeface="Calibri"/>
              <a:cs typeface="Arial" panose="020B0604020202020204" pitchFamily="34" charset="0"/>
            </a:endParaRPr>
          </a:p>
          <a:p>
            <a:pPr marL="0" indent="0">
              <a:buNone/>
            </a:pPr>
            <a:r>
              <a:rPr lang="en-US" sz="1600">
                <a:solidFill>
                  <a:srgbClr val="C00000"/>
                </a:solidFill>
                <a:latin typeface="Arial" panose="020B0604020202020204" pitchFamily="34" charset="0"/>
                <a:ea typeface="Segoe UI" pitchFamily="34" charset="-122"/>
                <a:cs typeface="Arial" panose="020B0604020202020204" pitchFamily="34" charset="0"/>
              </a:rPr>
              <a:t>[Email]</a:t>
            </a:r>
            <a:endParaRPr lang="en-US" sz="2400">
              <a:solidFill>
                <a:srgbClr val="C00000"/>
              </a:solidFill>
              <a:latin typeface="Arial" panose="020B0604020202020204" pitchFamily="34" charset="0"/>
              <a:ea typeface="Calibri"/>
              <a:cs typeface="Arial" panose="020B0604020202020204" pitchFamily="34" charset="0"/>
            </a:endParaRPr>
          </a:p>
          <a:p>
            <a:pPr marL="0" indent="0">
              <a:buNone/>
            </a:pPr>
            <a:r>
              <a:rPr lang="en-US" sz="1600">
                <a:solidFill>
                  <a:srgbClr val="C00000"/>
                </a:solidFill>
                <a:latin typeface="Arial" panose="020B0604020202020204" pitchFamily="34" charset="0"/>
                <a:ea typeface="Segoe UI" pitchFamily="34" charset="-122"/>
                <a:cs typeface="Arial" panose="020B0604020202020204" pitchFamily="34" charset="0"/>
              </a:rPr>
              <a:t>[Phone]</a:t>
            </a:r>
            <a:endParaRPr lang="en-US" sz="2400">
              <a:solidFill>
                <a:srgbClr val="C00000"/>
              </a:solidFill>
              <a:latin typeface="Arial" panose="020B0604020202020204" pitchFamily="34" charset="0"/>
              <a:ea typeface="Calibri"/>
              <a:cs typeface="Arial" panose="020B0604020202020204" pitchFamily="34" charset="0"/>
            </a:endParaRPr>
          </a:p>
        </p:txBody>
      </p:sp>
      <p:sp>
        <p:nvSpPr>
          <p:cNvPr id="10" name="Call to action button">
            <a:extLst>
              <a:ext uri="{C183D7F6-B498-43B3-948B-1728B52AA6E4}">
                <adec:decorative xmlns:adec="http://schemas.microsoft.com/office/drawing/2017/decorative" val="1"/>
              </a:ext>
            </a:extLst>
          </p:cNvPr>
          <p:cNvSpPr/>
          <p:nvPr/>
        </p:nvSpPr>
        <p:spPr>
          <a:xfrm>
            <a:off x="7863839" y="4343400"/>
            <a:ext cx="3627575" cy="640080"/>
          </a:xfrm>
          <a:prstGeom prst="rect">
            <a:avLst/>
          </a:prstGeom>
          <a:solidFill>
            <a:srgbClr val="1A4FD6"/>
          </a:solidFill>
          <a:ln w="12700">
            <a:noFill/>
            <a:prstDash val="solid"/>
          </a:ln>
        </p:spPr>
        <p:txBody>
          <a:bodyPr anchor="ctr"/>
          <a:lstStyle/>
          <a:p>
            <a:pPr algn="ctr"/>
            <a:r>
              <a:rPr lang="en-US" sz="1400" b="1">
                <a:solidFill>
                  <a:srgbClr val="FFFFFF"/>
                </a:solidFill>
                <a:latin typeface="Arial" panose="020B0604020202020204" pitchFamily="34" charset="0"/>
                <a:ea typeface="Segoe UI" pitchFamily="34" charset="-122"/>
                <a:cs typeface="Arial" panose="020B0604020202020204" pitchFamily="34" charset="0"/>
              </a:rPr>
              <a:t>Schedule a strategy session &lt;LINK&gt;</a:t>
            </a:r>
            <a:endParaRPr lang="en-US" sz="1400">
              <a:latin typeface="Arial" panose="020B0604020202020204" pitchFamily="34" charset="0"/>
              <a:cs typeface="Arial" panose="020B0604020202020204" pitchFamily="34" charset="0"/>
            </a:endParaRPr>
          </a:p>
        </p:txBody>
      </p:sp>
      <p:sp>
        <p:nvSpPr>
          <p:cNvPr id="13" name="Text 6">
            <a:extLst>
              <a:ext uri="{FF2B5EF4-FFF2-40B4-BE49-F238E27FC236}">
                <a16:creationId xmlns:a16="http://schemas.microsoft.com/office/drawing/2014/main" id="{94AF8692-5C1A-D4BB-6795-CCD73625F5D5}"/>
              </a:ext>
            </a:extLst>
          </p:cNvPr>
          <p:cNvSpPr/>
          <p:nvPr/>
        </p:nvSpPr>
        <p:spPr>
          <a:xfrm>
            <a:off x="1053809" y="584200"/>
            <a:ext cx="5667031" cy="365760"/>
          </a:xfrm>
          <a:prstGeom prst="rect">
            <a:avLst/>
          </a:prstGeom>
          <a:noFill/>
          <a:ln/>
        </p:spPr>
        <p:txBody>
          <a:bodyPr wrap="square" lIns="0" tIns="0" rIns="0" bIns="0" rtlCol="0" anchor="ctr"/>
          <a:lstStyle/>
          <a:p>
            <a:r>
              <a:rPr lang="en-US" sz="1500" b="1">
                <a:solidFill>
                  <a:srgbClr val="C00000"/>
                </a:solidFill>
                <a:latin typeface="Arial" panose="020B0604020202020204" pitchFamily="34" charset="0"/>
                <a:ea typeface="Segoe UI" pitchFamily="34" charset="-122"/>
                <a:cs typeface="Arial" panose="020B0604020202020204" pitchFamily="34" charset="0"/>
              </a:rPr>
              <a:t>[YOUR LOGO HERE]</a:t>
            </a:r>
            <a:endParaRPr lang="en-US" sz="1500">
              <a:solidFill>
                <a:srgbClr val="C00000"/>
              </a:solidFill>
              <a:latin typeface="Arial" panose="020B0604020202020204" pitchFamily="34" charset="0"/>
              <a:cs typeface="Arial" panose="020B0604020202020204" pitchFamily="34" charset="0"/>
            </a:endParaRPr>
          </a:p>
        </p:txBody>
      </p:sp>
      <p:sp>
        <p:nvSpPr>
          <p:cNvPr id="2" name="Footer rule">
            <a:extLst>
              <a:ext uri="{FF2B5EF4-FFF2-40B4-BE49-F238E27FC236}">
                <a16:creationId xmlns:a16="http://schemas.microsoft.com/office/drawing/2014/main" id="{33AD82ED-446B-2EA5-EA05-8645FDB6EC58}"/>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12" name="Text 18">
            <a:extLst>
              <a:ext uri="{FF2B5EF4-FFF2-40B4-BE49-F238E27FC236}">
                <a16:creationId xmlns:a16="http://schemas.microsoft.com/office/drawing/2014/main" id="{EBA98A2F-53F7-75C2-B326-4CF7D8414576}"/>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8D113C-7CE5-887B-C451-CEBFB8730406}"/>
              </a:ext>
            </a:extLst>
          </p:cNvPr>
          <p:cNvSpPr txBox="1"/>
          <p:nvPr/>
        </p:nvSpPr>
        <p:spPr>
          <a:xfrm>
            <a:off x="994906" y="3107681"/>
            <a:ext cx="9165094" cy="369332"/>
          </a:xfrm>
          <a:prstGeom prst="rect">
            <a:avLst/>
          </a:prstGeom>
          <a:noFill/>
        </p:spPr>
        <p:txBody>
          <a:bodyPr wrap="square" lIns="91440" tIns="45720" rIns="91440" bIns="45720" rtlCol="0" anchor="t">
            <a:spAutoFit/>
          </a:bodyPr>
          <a:lstStyle/>
          <a:p>
            <a:r>
              <a:rPr lang="en-US" i="1">
                <a:latin typeface="Arial" panose="020B0604020202020204" pitchFamily="34" charset="0"/>
                <a:cs typeface="Arial" panose="020B0604020202020204" pitchFamily="34" charset="0"/>
              </a:rPr>
              <a:t>(Use this slide to build out next steps in the conversation while you are with your client)</a:t>
            </a:r>
            <a:endParaRPr lang="en-US" i="1">
              <a:latin typeface="Arial" panose="020B0604020202020204" pitchFamily="34" charset="0"/>
              <a:ea typeface="Calibri"/>
              <a:cs typeface="Arial" panose="020B0604020202020204" pitchFamily="34" charset="0"/>
            </a:endParaRPr>
          </a:p>
        </p:txBody>
      </p:sp>
      <p:sp>
        <p:nvSpPr>
          <p:cNvPr id="4" name="Text 2">
            <a:extLst>
              <a:ext uri="{FF2B5EF4-FFF2-40B4-BE49-F238E27FC236}">
                <a16:creationId xmlns:a16="http://schemas.microsoft.com/office/drawing/2014/main" id="{3515C3C4-9C0D-8A53-3CEA-73573A19F5E5}"/>
              </a:ext>
            </a:extLst>
          </p:cNvPr>
          <p:cNvSpPr/>
          <p:nvPr/>
        </p:nvSpPr>
        <p:spPr>
          <a:xfrm>
            <a:off x="1051560" y="1167674"/>
            <a:ext cx="10089301" cy="822960"/>
          </a:xfrm>
          <a:prstGeom prst="rect">
            <a:avLst/>
          </a:prstGeom>
          <a:noFill/>
          <a:ln/>
        </p:spPr>
        <p:txBody>
          <a:bodyPr wrap="square" lIns="0" tIns="0" rIns="0" bIns="0" rtlCol="0" anchor="t"/>
          <a:lstStyle/>
          <a:p>
            <a:pPr>
              <a:lnSpc>
                <a:spcPct val="105000"/>
              </a:lnSpc>
            </a:pPr>
            <a:r>
              <a:rPr lang="en-US" sz="2800" b="1">
                <a:solidFill>
                  <a:srgbClr val="1F2933"/>
                </a:solidFill>
                <a:latin typeface="Arial" panose="020B0604020202020204" pitchFamily="34" charset="0"/>
                <a:ea typeface="Segoe UI" pitchFamily="34" charset="-122"/>
                <a:cs typeface="Arial" panose="020B0604020202020204" pitchFamily="34" charset="0"/>
              </a:rPr>
              <a:t>NEXT STEPS </a:t>
            </a:r>
            <a:endParaRPr lang="en-US" sz="2800">
              <a:latin typeface="Arial" panose="020B0604020202020204" pitchFamily="34" charset="0"/>
              <a:cs typeface="Arial" panose="020B0604020202020204" pitchFamily="34" charset="0"/>
            </a:endParaRPr>
          </a:p>
        </p:txBody>
      </p:sp>
      <p:sp>
        <p:nvSpPr>
          <p:cNvPr id="6" name="Text 6">
            <a:extLst>
              <a:ext uri="{FF2B5EF4-FFF2-40B4-BE49-F238E27FC236}">
                <a16:creationId xmlns:a16="http://schemas.microsoft.com/office/drawing/2014/main" id="{27ABC569-CD7E-8BAC-F5A8-E03CCC94FDDC}"/>
              </a:ext>
            </a:extLst>
          </p:cNvPr>
          <p:cNvSpPr/>
          <p:nvPr/>
        </p:nvSpPr>
        <p:spPr>
          <a:xfrm>
            <a:off x="1051560" y="584200"/>
            <a:ext cx="5944326" cy="365760"/>
          </a:xfrm>
          <a:prstGeom prst="rect">
            <a:avLst/>
          </a:prstGeom>
          <a:noFill/>
          <a:ln/>
        </p:spPr>
        <p:txBody>
          <a:bodyPr wrap="square" lIns="0" tIns="0" rIns="0" bIns="0" rtlCol="0" anchor="ctr"/>
          <a:lstStyle/>
          <a:p>
            <a:r>
              <a:rPr lang="en-US" sz="1500" b="1">
                <a:solidFill>
                  <a:srgbClr val="C00000"/>
                </a:solidFill>
                <a:latin typeface="Arial" panose="020B0604020202020204" pitchFamily="34" charset="0"/>
                <a:ea typeface="Segoe UI" pitchFamily="34" charset="-122"/>
                <a:cs typeface="Arial" panose="020B0604020202020204" pitchFamily="34" charset="0"/>
              </a:rPr>
              <a:t>[YOUR LOGO HERE]</a:t>
            </a:r>
            <a:endParaRPr lang="en-US" sz="1500">
              <a:solidFill>
                <a:srgbClr val="C00000"/>
              </a:solidFill>
              <a:latin typeface="Arial" panose="020B0604020202020204" pitchFamily="34" charset="0"/>
              <a:cs typeface="Arial" panose="020B0604020202020204" pitchFamily="34" charset="0"/>
            </a:endParaRPr>
          </a:p>
        </p:txBody>
      </p:sp>
      <p:sp>
        <p:nvSpPr>
          <p:cNvPr id="3" name="Footer rule">
            <a:extLst>
              <a:ext uri="{FF2B5EF4-FFF2-40B4-BE49-F238E27FC236}">
                <a16:creationId xmlns:a16="http://schemas.microsoft.com/office/drawing/2014/main" id="{C9A21F03-027A-3E5D-F4CE-2143A843694B}"/>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sp>
        <p:nvSpPr>
          <p:cNvPr id="5" name="Text 18">
            <a:extLst>
              <a:ext uri="{FF2B5EF4-FFF2-40B4-BE49-F238E27FC236}">
                <a16:creationId xmlns:a16="http://schemas.microsoft.com/office/drawing/2014/main" id="{1559BC90-A534-2184-63C0-9711A521250E}"/>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8" name="Text 2">
            <a:extLst>
              <a:ext uri="{FF2B5EF4-FFF2-40B4-BE49-F238E27FC236}">
                <a16:creationId xmlns:a16="http://schemas.microsoft.com/office/drawing/2014/main" id="{3B29E4C5-74DB-EFDD-755F-759D588C7F47}"/>
              </a:ext>
            </a:extLst>
          </p:cNvPr>
          <p:cNvSpPr/>
          <p:nvPr/>
        </p:nvSpPr>
        <p:spPr>
          <a:xfrm>
            <a:off x="1051560" y="1965960"/>
            <a:ext cx="5760720" cy="822960"/>
          </a:xfrm>
          <a:prstGeom prst="rect">
            <a:avLst/>
          </a:prstGeom>
          <a:noFill/>
          <a:ln/>
        </p:spPr>
        <p:txBody>
          <a:bodyPr wrap="square" lIns="0" tIns="0" rIns="0" bIns="0" rtlCol="0" anchor="t"/>
          <a:lstStyle/>
          <a:p>
            <a:pPr marL="457200" indent="-457200">
              <a:lnSpc>
                <a:spcPct val="105000"/>
              </a:lnSpc>
              <a:buFont typeface="Wingdings" panose="05000000000000000000" pitchFamily="2" charset="2"/>
              <a:buChar char="§"/>
            </a:pPr>
            <a:r>
              <a:rPr lang="en-US" b="1">
                <a:solidFill>
                  <a:srgbClr val="1F2933"/>
                </a:solidFill>
                <a:latin typeface="Arial"/>
                <a:cs typeface="Arial"/>
              </a:rPr>
              <a:t>Lorem ipsum</a:t>
            </a:r>
            <a:endParaRPr lang="en-US" b="1" err="1">
              <a:solidFill>
                <a:srgbClr val="1F2933"/>
              </a:solidFill>
              <a:latin typeface="Arial" panose="020B0604020202020204" pitchFamily="34" charset="0"/>
              <a:cs typeface="Arial" panose="020B0604020202020204" pitchFamily="34" charset="0"/>
            </a:endParaRPr>
          </a:p>
          <a:p>
            <a:pPr marL="457200" indent="-457200">
              <a:lnSpc>
                <a:spcPct val="105000"/>
              </a:lnSpc>
              <a:buFont typeface="Wingdings" panose="05000000000000000000" pitchFamily="2" charset="2"/>
              <a:buChar char="§"/>
            </a:pPr>
            <a:r>
              <a:rPr lang="en-US" b="1">
                <a:solidFill>
                  <a:srgbClr val="1F2933"/>
                </a:solidFill>
                <a:latin typeface="Arial"/>
                <a:cs typeface="Arial"/>
              </a:rPr>
              <a:t>Lorem ipsum</a:t>
            </a:r>
            <a:endParaRPr lang="en-US" b="1" err="1">
              <a:solidFill>
                <a:srgbClr val="1F2933"/>
              </a:solidFill>
              <a:latin typeface="Arial" panose="020B0604020202020204" pitchFamily="34" charset="0"/>
              <a:cs typeface="Arial" panose="020B0604020202020204" pitchFamily="34" charset="0"/>
            </a:endParaRPr>
          </a:p>
          <a:p>
            <a:pPr marL="457200" indent="-457200">
              <a:lnSpc>
                <a:spcPct val="105000"/>
              </a:lnSpc>
              <a:buFont typeface="Wingdings" panose="05000000000000000000" pitchFamily="2" charset="2"/>
              <a:buChar char="§"/>
            </a:pPr>
            <a:r>
              <a:rPr lang="en-US" b="1">
                <a:solidFill>
                  <a:srgbClr val="1F2933"/>
                </a:solidFill>
                <a:latin typeface="Arial"/>
                <a:cs typeface="Arial"/>
              </a:rPr>
              <a:t>Lorem ipsum</a:t>
            </a:r>
            <a:endParaRPr lang="en-US" b="1" err="1">
              <a:solidFill>
                <a:srgbClr val="1F2933"/>
              </a:solidFill>
              <a:latin typeface="Arial" panose="020B0604020202020204" pitchFamily="34" charset="0"/>
              <a:cs typeface="Arial" panose="020B0604020202020204" pitchFamily="34" charset="0"/>
            </a:endParaRPr>
          </a:p>
          <a:p>
            <a:pPr marL="457200" indent="-457200">
              <a:lnSpc>
                <a:spcPct val="105000"/>
              </a:lnSpc>
              <a:buFont typeface="Wingdings" panose="05000000000000000000" pitchFamily="2" charset="2"/>
              <a:buChar char="§"/>
            </a:pPr>
            <a:endParaRPr lang="en-US" b="1">
              <a:solidFill>
                <a:srgbClr val="1F2933"/>
              </a:solidFill>
              <a:latin typeface="Arial" panose="020B0604020202020204" pitchFamily="34" charset="0"/>
              <a:cs typeface="Arial" panose="020B0604020202020204" pitchFamily="34" charset="0"/>
            </a:endParaRPr>
          </a:p>
          <a:p>
            <a:pPr marL="457200" indent="-457200">
              <a:lnSpc>
                <a:spcPct val="105000"/>
              </a:lnSpc>
              <a:buFont typeface="Wingdings" panose="05000000000000000000" pitchFamily="2" charset="2"/>
              <a:buChar char="§"/>
            </a:pPr>
            <a:endParaRPr lang="en-US" b="1">
              <a:solidFill>
                <a:srgbClr val="1F293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5783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4" name="Text 1"/>
          <p:cNvSpPr/>
          <p:nvPr/>
        </p:nvSpPr>
        <p:spPr>
          <a:xfrm>
            <a:off x="777241" y="721995"/>
            <a:ext cx="3917590" cy="347472"/>
          </a:xfrm>
          <a:prstGeom prst="rect">
            <a:avLst/>
          </a:prstGeom>
          <a:noFill/>
          <a:ln/>
        </p:spPr>
        <p:txBody>
          <a:bodyPr wrap="square" lIns="0" tIns="0" rIns="0" bIns="0" rtlCol="0" anchor="ctr"/>
          <a:lstStyle/>
          <a:p>
            <a:pPr marL="0" indent="0">
              <a:buNone/>
            </a:pPr>
            <a:r>
              <a:rPr lang="en-US" sz="1200" b="1" kern="0" spc="200">
                <a:solidFill>
                  <a:srgbClr val="1A4FD6"/>
                </a:solidFill>
                <a:latin typeface="Arial" panose="020B0604020202020204" pitchFamily="34" charset="0"/>
                <a:ea typeface="Segoe UI" pitchFamily="34" charset="-122"/>
                <a:cs typeface="Arial" panose="020B0604020202020204" pitchFamily="34" charset="0"/>
              </a:rPr>
              <a:t>APPENDIX</a:t>
            </a:r>
            <a:endParaRPr lang="en-US" sz="1200">
              <a:latin typeface="Arial" panose="020B0604020202020204" pitchFamily="34" charset="0"/>
              <a:cs typeface="Arial" panose="020B0604020202020204" pitchFamily="34" charset="0"/>
            </a:endParaRPr>
          </a:p>
        </p:txBody>
      </p:sp>
      <p:sp>
        <p:nvSpPr>
          <p:cNvPr id="5" name="Text 2"/>
          <p:cNvSpPr/>
          <p:nvPr/>
        </p:nvSpPr>
        <p:spPr>
          <a:xfrm>
            <a:off x="777241" y="1069467"/>
            <a:ext cx="3189848" cy="995186"/>
          </a:xfrm>
          <a:prstGeom prst="rect">
            <a:avLst/>
          </a:prstGeom>
          <a:noFill/>
          <a:ln/>
        </p:spPr>
        <p:txBody>
          <a:bodyPr wrap="square" lIns="0" tIns="0" rIns="0" bIns="0" rtlCol="0" anchor="t"/>
          <a:lstStyle/>
          <a:p>
            <a:pPr marL="0" indent="0">
              <a:lnSpc>
                <a:spcPct val="105000"/>
              </a:lnSpc>
              <a:buNone/>
            </a:pPr>
            <a:r>
              <a:rPr lang="en-US" sz="3000" b="1">
                <a:solidFill>
                  <a:srgbClr val="1F2933"/>
                </a:solidFill>
                <a:latin typeface="Arial" panose="020B0604020202020204" pitchFamily="34" charset="0"/>
                <a:ea typeface="Segoe UI" pitchFamily="34" charset="-122"/>
                <a:cs typeface="Arial" panose="020B0604020202020204" pitchFamily="34" charset="0"/>
              </a:rPr>
              <a:t>About the Research </a:t>
            </a:r>
            <a:endParaRPr lang="en-US" sz="3000">
              <a:latin typeface="Arial" panose="020B0604020202020204" pitchFamily="34" charset="0"/>
              <a:cs typeface="Arial" panose="020B0604020202020204" pitchFamily="34" charset="0"/>
            </a:endParaRPr>
          </a:p>
        </p:txBody>
      </p:sp>
      <p:sp>
        <p:nvSpPr>
          <p:cNvPr id="20" name="Text 17"/>
          <p:cNvSpPr/>
          <p:nvPr/>
        </p:nvSpPr>
        <p:spPr>
          <a:xfrm>
            <a:off x="10317175" y="6291072"/>
            <a:ext cx="1097280" cy="320040"/>
          </a:xfrm>
          <a:prstGeom prst="rect">
            <a:avLst/>
          </a:prstGeom>
          <a:noFill/>
          <a:ln/>
        </p:spPr>
        <p:txBody>
          <a:bodyPr wrap="square" lIns="0" tIns="0" rIns="0" bIns="0" rtlCol="0" anchor="ctr"/>
          <a:lstStyle/>
          <a:p>
            <a:pPr marL="0" indent="0" algn="r">
              <a:buNone/>
            </a:pPr>
            <a:endParaRPr lang="en-US" sz="100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113732A5-27E2-B787-4749-A046C822C131}"/>
              </a:ext>
            </a:extLst>
          </p:cNvPr>
          <p:cNvSpPr txBox="1"/>
          <p:nvPr/>
        </p:nvSpPr>
        <p:spPr>
          <a:xfrm>
            <a:off x="777241" y="2239899"/>
            <a:ext cx="2154645"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31384A"/>
                </a:solidFill>
                <a:latin typeface="Arial" panose="020B0604020202020204" pitchFamily="34" charset="0"/>
                <a:ea typeface="+mn-lt"/>
                <a:cs typeface="Arial" panose="020B0604020202020204" pitchFamily="34" charset="0"/>
              </a:rPr>
              <a:t>This report was commissioned by Telarus and conducted by the independent research firm Redpoint Insights. Redpoint surveyed a combined panel of IT decision makers in mid-market (51-1000 employees) and enterprise (1000+ employees). </a:t>
            </a:r>
            <a:endParaRPr lang="en-US" sz="1500">
              <a:solidFill>
                <a:srgbClr val="31384A"/>
              </a:solidFill>
              <a:latin typeface="Arial" panose="020B0604020202020204" pitchFamily="34" charset="0"/>
              <a:ea typeface="Calibri"/>
              <a:cs typeface="Arial" panose="020B0604020202020204" pitchFamily="34" charset="0"/>
            </a:endParaRPr>
          </a:p>
        </p:txBody>
      </p:sp>
      <p:sp>
        <p:nvSpPr>
          <p:cNvPr id="10" name="TextBox 9">
            <a:extLst>
              <a:ext uri="{FF2B5EF4-FFF2-40B4-BE49-F238E27FC236}">
                <a16:creationId xmlns:a16="http://schemas.microsoft.com/office/drawing/2014/main" id="{809292E8-ED6F-764C-D853-47480E6F2EB0}"/>
              </a:ext>
            </a:extLst>
          </p:cNvPr>
          <p:cNvSpPr txBox="1"/>
          <p:nvPr/>
        </p:nvSpPr>
        <p:spPr>
          <a:xfrm>
            <a:off x="3614057" y="721995"/>
            <a:ext cx="7800398" cy="1569660"/>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Combined IT Buyer Survey (Mid-market and Enterprise):</a:t>
            </a:r>
          </a:p>
          <a:p>
            <a:pPr marL="285750" lvl="0" indent="-285750">
              <a:buFont typeface="Arial" panose="020B0604020202020204" pitchFamily="34" charset="0"/>
              <a:buChar char="•"/>
            </a:pPr>
            <a:r>
              <a:rPr lang="en-US" sz="1200">
                <a:latin typeface="Arial" panose="020B0604020202020204" pitchFamily="34" charset="0"/>
                <a:cs typeface="Arial" panose="020B0604020202020204" pitchFamily="34" charset="0"/>
              </a:rPr>
              <a:t>503 respondents from U.S.-based mid-market and enterprise organizations.</a:t>
            </a:r>
          </a:p>
          <a:p>
            <a:pPr marL="285750" lvl="0" indent="-285750">
              <a:buFont typeface="Arial" panose="020B0604020202020204" pitchFamily="34" charset="0"/>
              <a:buChar char="•"/>
            </a:pPr>
            <a:r>
              <a:rPr lang="en-US" sz="1200">
                <a:latin typeface="Arial" panose="020B0604020202020204" pitchFamily="34" charset="0"/>
                <a:cs typeface="Arial" panose="020B0604020202020204" pitchFamily="34" charset="0"/>
              </a:rPr>
              <a:t>Company size: 51 to 100,000+ employees (10% 51–250; 38% 251–1,000; 33% 1,001–5,000; 10% 5,001–10,000; 9% 10,001+)</a:t>
            </a:r>
          </a:p>
          <a:p>
            <a:pPr marL="285750" lvl="0" indent="-285750">
              <a:buFont typeface="Arial" panose="020B0604020202020204" pitchFamily="34" charset="0"/>
              <a:buChar char="•"/>
            </a:pPr>
            <a:r>
              <a:rPr lang="en-US" sz="1200">
                <a:latin typeface="Arial" panose="020B0604020202020204" pitchFamily="34" charset="0"/>
                <a:cs typeface="Arial" panose="020B0604020202020204" pitchFamily="34" charset="0"/>
              </a:rPr>
              <a:t>Sectors: Retail / E-commerce (19%), Technology (17%), Financial Services (17%), Professional Services (16%), Healthcare (12%), Manufacturing (9%), Energy / Utilities (7%)</a:t>
            </a:r>
          </a:p>
          <a:p>
            <a:pPr marL="285750" lvl="0" indent="-285750">
              <a:buFont typeface="Arial" panose="020B0604020202020204" pitchFamily="34" charset="0"/>
              <a:buChar char="•"/>
            </a:pPr>
            <a:r>
              <a:rPr lang="en-US" sz="1200">
                <a:latin typeface="Arial" panose="020B0604020202020204" pitchFamily="34" charset="0"/>
                <a:cs typeface="Arial" panose="020B0604020202020204" pitchFamily="34" charset="0"/>
              </a:rPr>
              <a:t>Confidence level: 95%, margin of error: &lt; ±3%</a:t>
            </a:r>
          </a:p>
          <a:p>
            <a:endParaRPr lang="en-US" sz="1200">
              <a:latin typeface="Arial" panose="020B0604020202020204" pitchFamily="34" charset="0"/>
              <a:cs typeface="Arial" panose="020B0604020202020204" pitchFamily="34" charset="0"/>
            </a:endParaRPr>
          </a:p>
        </p:txBody>
      </p:sp>
      <p:sp>
        <p:nvSpPr>
          <p:cNvPr id="12" name="Text 18">
            <a:extLst>
              <a:ext uri="{FF2B5EF4-FFF2-40B4-BE49-F238E27FC236}">
                <a16:creationId xmlns:a16="http://schemas.microsoft.com/office/drawing/2014/main" id="{1EF54A8E-A840-AA7D-ED01-E7A34C9B84E9}"/>
              </a:ext>
            </a:extLst>
          </p:cNvPr>
          <p:cNvSpPr/>
          <p:nvPr/>
        </p:nvSpPr>
        <p:spPr>
          <a:xfrm>
            <a:off x="777240" y="6291072"/>
            <a:ext cx="7315200" cy="320040"/>
          </a:xfrm>
          <a:prstGeom prst="rect">
            <a:avLst/>
          </a:prstGeom>
          <a:noFill/>
          <a:ln/>
        </p:spPr>
        <p:txBody>
          <a:bodyPr wrap="square" lIns="0" tIns="0" rIns="0" bIns="0" rtlCol="0" anchor="ctr"/>
          <a:lstStyle/>
          <a:p>
            <a:r>
              <a:rPr lang="en-US" sz="1000" b="1">
                <a:solidFill>
                  <a:schemeClr val="tx1">
                    <a:lumMod val="85000"/>
                    <a:lumOff val="15000"/>
                  </a:schemeClr>
                </a:solidFill>
                <a:latin typeface="Arial" panose="020B0604020202020204" pitchFamily="34" charset="0"/>
                <a:ea typeface="Segoe UI" pitchFamily="34" charset="-122"/>
                <a:cs typeface="Arial" panose="020B0604020202020204" pitchFamily="34" charset="0"/>
              </a:rPr>
              <a:t>2026–27 Telarus Tech Trends Briefing  |  </a:t>
            </a:r>
            <a:r>
              <a:rPr lang="en-US" sz="1000" b="1">
                <a:solidFill>
                  <a:srgbClr val="C00000"/>
                </a:solidFill>
                <a:latin typeface="Arial" panose="020B0604020202020204" pitchFamily="34" charset="0"/>
                <a:ea typeface="Segoe UI" pitchFamily="34" charset="-122"/>
                <a:cs typeface="Arial" panose="020B0604020202020204" pitchFamily="34" charset="0"/>
              </a:rPr>
              <a:t>[Your Company Name Here]</a:t>
            </a:r>
            <a:endParaRPr lang="en-US" sz="1000" b="1">
              <a:solidFill>
                <a:srgbClr val="C00000"/>
              </a:solidFill>
              <a:latin typeface="Arial" panose="020B0604020202020204" pitchFamily="34" charset="0"/>
              <a:cs typeface="Arial" panose="020B0604020202020204" pitchFamily="34" charset="0"/>
            </a:endParaRPr>
          </a:p>
        </p:txBody>
      </p:sp>
      <p:sp>
        <p:nvSpPr>
          <p:cNvPr id="14" name="Footer rule">
            <a:extLst>
              <a:ext uri="{FF2B5EF4-FFF2-40B4-BE49-F238E27FC236}">
                <a16:creationId xmlns:a16="http://schemas.microsoft.com/office/drawing/2014/main" id="{CBAD357A-773C-0EC7-A5FA-26B005BDB391}"/>
              </a:ext>
              <a:ext uri="{C183D7F6-B498-43B3-948B-1728B52AA6E4}">
                <adec:decorative xmlns:adec="http://schemas.microsoft.com/office/drawing/2017/decorative" val="1"/>
              </a:ext>
            </a:extLst>
          </p:cNvPr>
          <p:cNvSpPr/>
          <p:nvPr/>
        </p:nvSpPr>
        <p:spPr>
          <a:xfrm>
            <a:off x="777240" y="6199632"/>
            <a:ext cx="10637215" cy="18288"/>
          </a:xfrm>
          <a:prstGeom prst="rect">
            <a:avLst/>
          </a:prstGeom>
          <a:solidFill>
            <a:schemeClr val="accent1"/>
          </a:solidFill>
          <a:ln w="12700">
            <a:noFill/>
            <a:prstDash val="solid"/>
          </a:ln>
        </p:spPr>
        <p:txBody>
          <a:bodyPr/>
          <a:lstStyle/>
          <a:p>
            <a:endParaRPr lang="en-US">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2CB914B7-3F3F-7E8A-C6E3-BACBD553717E}"/>
              </a:ext>
            </a:extLst>
          </p:cNvPr>
          <p:cNvPicPr>
            <a:picLocks noChangeAspect="1"/>
          </p:cNvPicPr>
          <p:nvPr/>
        </p:nvPicPr>
        <p:blipFill>
          <a:blip r:embed="rId3"/>
          <a:stretch>
            <a:fillRect/>
          </a:stretch>
        </p:blipFill>
        <p:spPr>
          <a:xfrm>
            <a:off x="3614057" y="2137805"/>
            <a:ext cx="6497961" cy="408011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0BDCC25-3EC7-4505-9333-25B101B90348}">
  <we:reference id="WA200010001" version="1.0.0.1" store="en-us" storeType="omex"/>
  <we:alternateReferences>
    <we:reference id="WA200010001" version="1.0.0.1" store="en-us" storeType="omex"/>
  </we:alternateReferences>
  <we:properties/>
  <we:bindings/>
  <we:snapshot xmlns:r="http://schemas.openxmlformats.org/officeDocument/2006/relationships"/>
  <we:extLst>
    <a:ext xmlns:a="http://schemas.openxmlformats.org/drawingml/2006/main" uri="{0858819E-0033-43BF-8937-05EC82904868}">
      <we:backgroundApp state="0" runtimeId="Taskpane.Url"/>
    </a:ext>
  </we:extLst>
</we:webextension>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19</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4</cp:revision>
  <cp:lastPrinted>2026-09-23T12:05:59Z</cp:lastPrinted>
  <dcterms:created xsi:type="dcterms:W3CDTF">2026-09-03T23:16:43Z</dcterms:created>
  <dcterms:modified xsi:type="dcterms:W3CDTF">2026-09-25T13:32:48Z</dcterms:modified>
</cp:coreProperties>
</file>